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6"/>
  </p:notesMasterIdLst>
  <p:sldIdLst>
    <p:sldId id="257" r:id="rId2"/>
    <p:sldId id="265" r:id="rId3"/>
    <p:sldId id="367" r:id="rId4"/>
    <p:sldId id="266" r:id="rId5"/>
    <p:sldId id="258" r:id="rId6"/>
    <p:sldId id="263" r:id="rId7"/>
    <p:sldId id="264" r:id="rId8"/>
    <p:sldId id="368" r:id="rId9"/>
    <p:sldId id="268" r:id="rId10"/>
    <p:sldId id="283" r:id="rId11"/>
    <p:sldId id="267" r:id="rId12"/>
    <p:sldId id="270" r:id="rId13"/>
    <p:sldId id="275" r:id="rId14"/>
    <p:sldId id="273" r:id="rId15"/>
    <p:sldId id="269" r:id="rId16"/>
    <p:sldId id="271" r:id="rId17"/>
    <p:sldId id="272" r:id="rId18"/>
    <p:sldId id="278" r:id="rId19"/>
    <p:sldId id="262" r:id="rId20"/>
    <p:sldId id="281" r:id="rId21"/>
    <p:sldId id="282" r:id="rId22"/>
    <p:sldId id="279" r:id="rId23"/>
    <p:sldId id="323" r:id="rId24"/>
    <p:sldId id="322" r:id="rId25"/>
    <p:sldId id="324" r:id="rId26"/>
    <p:sldId id="274" r:id="rId27"/>
    <p:sldId id="380" r:id="rId28"/>
    <p:sldId id="276" r:id="rId29"/>
    <p:sldId id="325" r:id="rId30"/>
    <p:sldId id="328" r:id="rId31"/>
    <p:sldId id="362" r:id="rId32"/>
    <p:sldId id="329" r:id="rId33"/>
    <p:sldId id="369" r:id="rId34"/>
    <p:sldId id="331" r:id="rId35"/>
    <p:sldId id="360" r:id="rId36"/>
    <p:sldId id="330" r:id="rId37"/>
    <p:sldId id="326" r:id="rId38"/>
    <p:sldId id="332" r:id="rId39"/>
    <p:sldId id="313" r:id="rId40"/>
    <p:sldId id="354" r:id="rId41"/>
    <p:sldId id="334" r:id="rId42"/>
    <p:sldId id="353" r:id="rId43"/>
    <p:sldId id="327" r:id="rId44"/>
    <p:sldId id="355" r:id="rId45"/>
    <p:sldId id="359" r:id="rId46"/>
    <p:sldId id="365" r:id="rId47"/>
    <p:sldId id="363" r:id="rId48"/>
    <p:sldId id="364" r:id="rId49"/>
    <p:sldId id="366" r:id="rId50"/>
    <p:sldId id="277" r:id="rId51"/>
    <p:sldId id="357" r:id="rId52"/>
    <p:sldId id="356" r:id="rId53"/>
    <p:sldId id="358" r:id="rId54"/>
    <p:sldId id="372" r:id="rId5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BADB"/>
    <a:srgbClr val="B9DBB3"/>
    <a:srgbClr val="00A0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59"/>
    <p:restoredTop sz="76881"/>
  </p:normalViewPr>
  <p:slideViewPr>
    <p:cSldViewPr snapToGrid="0" snapToObjects="1">
      <p:cViewPr varScale="1">
        <p:scale>
          <a:sx n="83" d="100"/>
          <a:sy n="83" d="100"/>
        </p:scale>
        <p:origin x="2272" y="192"/>
      </p:cViewPr>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66" d="100"/>
        <a:sy n="66" d="100"/>
      </p:scale>
      <p:origin x="0" y="0"/>
    </p:cViewPr>
  </p:sorterViewPr>
  <p:notesViewPr>
    <p:cSldViewPr snapToGrid="0" snapToObjects="1">
      <p:cViewPr varScale="1">
        <p:scale>
          <a:sx n="72" d="100"/>
          <a:sy n="72" d="100"/>
        </p:scale>
        <p:origin x="359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E7B7AA-8164-4810-A7EA-255B225F5AF6}"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S"/>
        </a:p>
      </dgm:t>
    </dgm:pt>
    <dgm:pt modelId="{95DAB35F-F253-434A-B5A2-DA0C911E34A8}">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At the large scales </a:t>
          </a:r>
          <a:endParaRPr lang="es-ES" sz="1800" dirty="0">
            <a:latin typeface="Times New Roman" panose="02020603050405020304" pitchFamily="18" charset="0"/>
            <a:cs typeface="Times New Roman" panose="02020603050405020304" pitchFamily="18" charset="0"/>
          </a:endParaRPr>
        </a:p>
      </dgm:t>
    </dgm:pt>
    <dgm:pt modelId="{B72EC450-D57F-4783-864C-1F8BF5E7C3A4}" type="parTrans" cxnId="{E7185A6B-BA61-4782-99DE-FB9CC5700165}">
      <dgm:prSet/>
      <dgm:spPr/>
      <dgm:t>
        <a:bodyPr/>
        <a:lstStyle/>
        <a:p>
          <a:endParaRPr lang="es-ES"/>
        </a:p>
      </dgm:t>
    </dgm:pt>
    <dgm:pt modelId="{DAF358C8-0367-476E-AD81-0FB983B04519}" type="sibTrans" cxnId="{E7185A6B-BA61-4782-99DE-FB9CC5700165}">
      <dgm:prSet/>
      <dgm:spPr/>
      <dgm:t>
        <a:bodyPr/>
        <a:lstStyle/>
        <a:p>
          <a:endParaRPr lang="es-ES"/>
        </a:p>
      </dgm:t>
    </dgm:pt>
    <dgm:pt modelId="{633B743D-CDA8-489F-9C49-7916201B6D9D}">
      <dgm:prSet phldrT="[Texto]" custT="1"/>
      <dgm:spPr/>
      <dgm:t>
        <a:bodyPr/>
        <a:lstStyle/>
        <a:p>
          <a:r>
            <a:rPr lang="en-US" sz="1800" noProof="0" dirty="0">
              <a:latin typeface="Times New Roman" panose="02020603050405020304" pitchFamily="18" charset="0"/>
              <a:cs typeface="Times New Roman" panose="02020603050405020304" pitchFamily="18" charset="0"/>
            </a:rPr>
            <a:t>Directly</a:t>
          </a:r>
        </a:p>
      </dgm:t>
    </dgm:pt>
    <dgm:pt modelId="{FB2EBC59-0507-4721-9140-E9C0FE718530}" type="parTrans" cxnId="{03ABE311-0F1A-4DAD-B975-6DF73EDB97FE}">
      <dgm:prSet/>
      <dgm:spPr/>
      <dgm:t>
        <a:bodyPr/>
        <a:lstStyle/>
        <a:p>
          <a:endParaRPr lang="es-ES"/>
        </a:p>
      </dgm:t>
    </dgm:pt>
    <dgm:pt modelId="{98BC257C-2C77-4F97-8764-2EE09E923086}" type="sibTrans" cxnId="{03ABE311-0F1A-4DAD-B975-6DF73EDB97FE}">
      <dgm:prSet/>
      <dgm:spPr/>
      <dgm:t>
        <a:bodyPr/>
        <a:lstStyle/>
        <a:p>
          <a:endParaRPr lang="es-ES"/>
        </a:p>
      </dgm:t>
    </dgm:pt>
    <dgm:pt modelId="{C9C120EE-FFF2-401A-9D33-23B2E5A7F129}">
      <dgm:prSet phldrT="[Texto]" custT="1"/>
      <dgm:spPr/>
      <dgm:t>
        <a:bodyPr/>
        <a:lstStyle/>
        <a:p>
          <a:r>
            <a:rPr lang="en-US" sz="1800" noProof="0" dirty="0">
              <a:latin typeface="Times New Roman" panose="02020603050405020304" pitchFamily="18" charset="0"/>
              <a:cs typeface="Times New Roman" panose="02020603050405020304" pitchFamily="18" charset="0"/>
            </a:rPr>
            <a:t>Indirectly</a:t>
          </a:r>
        </a:p>
      </dgm:t>
    </dgm:pt>
    <dgm:pt modelId="{9DC347D3-7E2B-4F22-973B-F759A7F8F6DC}" type="parTrans" cxnId="{B29CB783-6CF0-496A-9EE2-382170133CBD}">
      <dgm:prSet/>
      <dgm:spPr/>
      <dgm:t>
        <a:bodyPr/>
        <a:lstStyle/>
        <a:p>
          <a:endParaRPr lang="es-ES"/>
        </a:p>
      </dgm:t>
    </dgm:pt>
    <dgm:pt modelId="{61BAF640-6299-4769-8503-EE78C95A6422}" type="sibTrans" cxnId="{B29CB783-6CF0-496A-9EE2-382170133CBD}">
      <dgm:prSet/>
      <dgm:spPr/>
      <dgm:t>
        <a:bodyPr/>
        <a:lstStyle/>
        <a:p>
          <a:endParaRPr lang="es-ES"/>
        </a:p>
      </dgm:t>
    </dgm:pt>
    <dgm:pt modelId="{B0B23A97-660E-417A-ADE8-0CD2D7EA2374}">
      <dgm:prSet phldrT="[Texto]"/>
      <dgm:spPr/>
      <dgm:t>
        <a:bodyPr/>
        <a:lstStyle/>
        <a:p>
          <a:r>
            <a:rPr lang="en-US" dirty="0">
              <a:solidFill>
                <a:prstClr val="black"/>
              </a:solidFill>
              <a:latin typeface="Times New Roman" panose="02020603050405020304" pitchFamily="18" charset="0"/>
              <a:cs typeface="Times New Roman" panose="02020603050405020304" pitchFamily="18" charset="0"/>
            </a:rPr>
            <a:t>Residence time of cells at particular depths</a:t>
          </a:r>
          <a:endParaRPr lang="es-ES" dirty="0">
            <a:latin typeface="Times New Roman" panose="02020603050405020304" pitchFamily="18" charset="0"/>
            <a:cs typeface="Times New Roman" panose="02020603050405020304" pitchFamily="18" charset="0"/>
          </a:endParaRPr>
        </a:p>
      </dgm:t>
    </dgm:pt>
    <dgm:pt modelId="{D1D4CD37-74A2-4802-A1A6-6DA7C5772C66}" type="sibTrans" cxnId="{18B414E5-77FD-48FF-88D4-AD8011027C06}">
      <dgm:prSet/>
      <dgm:spPr/>
      <dgm:t>
        <a:bodyPr/>
        <a:lstStyle/>
        <a:p>
          <a:endParaRPr lang="es-ES"/>
        </a:p>
      </dgm:t>
    </dgm:pt>
    <dgm:pt modelId="{4ADA2395-3F69-4057-A534-AB0EBEBEC534}" type="parTrans" cxnId="{18B414E5-77FD-48FF-88D4-AD8011027C06}">
      <dgm:prSet/>
      <dgm:spPr/>
      <dgm:t>
        <a:bodyPr/>
        <a:lstStyle/>
        <a:p>
          <a:endParaRPr lang="es-ES"/>
        </a:p>
      </dgm:t>
    </dgm:pt>
    <dgm:pt modelId="{C52CBB91-CDF6-4E68-B63B-546215714F5B}">
      <dgm:prSet phldrT="[Texto]"/>
      <dgm:spPr/>
      <dgm:t>
        <a:bodyPr/>
        <a:lstStyle/>
        <a:p>
          <a:r>
            <a:rPr lang="en-US" dirty="0">
              <a:latin typeface="Times New Roman" panose="02020603050405020304" pitchFamily="18" charset="0"/>
              <a:cs typeface="Times New Roman" panose="02020603050405020304" pitchFamily="18" charset="0"/>
            </a:rPr>
            <a:t>Availability of light and nutrients</a:t>
          </a:r>
          <a:endParaRPr lang="es-ES" dirty="0">
            <a:latin typeface="Times New Roman" panose="02020603050405020304" pitchFamily="18" charset="0"/>
            <a:cs typeface="Times New Roman" panose="02020603050405020304" pitchFamily="18" charset="0"/>
          </a:endParaRPr>
        </a:p>
      </dgm:t>
    </dgm:pt>
    <dgm:pt modelId="{95F266A4-28F3-4A55-B456-B44D956C7FBB}" type="sibTrans" cxnId="{9DF5FAD3-8BB4-48B4-B392-D89ECFD68CB4}">
      <dgm:prSet/>
      <dgm:spPr/>
      <dgm:t>
        <a:bodyPr/>
        <a:lstStyle/>
        <a:p>
          <a:endParaRPr lang="es-ES"/>
        </a:p>
      </dgm:t>
    </dgm:pt>
    <dgm:pt modelId="{8D21319A-DF47-4EF9-B7D8-D73BB67F464B}" type="parTrans" cxnId="{9DF5FAD3-8BB4-48B4-B392-D89ECFD68CB4}">
      <dgm:prSet/>
      <dgm:spPr/>
      <dgm:t>
        <a:bodyPr/>
        <a:lstStyle/>
        <a:p>
          <a:endParaRPr lang="es-ES"/>
        </a:p>
      </dgm:t>
    </dgm:pt>
    <dgm:pt modelId="{DBEB8DB0-7661-4738-912D-F314B691EBC7}">
      <dgm:prSet phldrT="[Texto]" custT="1"/>
      <dgm:spPr/>
      <dgm:t>
        <a:bodyPr/>
        <a:lstStyle/>
        <a:p>
          <a:r>
            <a:rPr lang="es-ES" sz="1800" dirty="0">
              <a:latin typeface="Times New Roman" panose="02020603050405020304" pitchFamily="18" charset="0"/>
              <a:cs typeface="Times New Roman" panose="02020603050405020304" pitchFamily="18" charset="0"/>
            </a:rPr>
            <a:t>At </a:t>
          </a:r>
          <a:r>
            <a:rPr lang="en-US" sz="1800" noProof="0" dirty="0">
              <a:latin typeface="Times New Roman" panose="02020603050405020304" pitchFamily="18" charset="0"/>
              <a:cs typeface="Times New Roman" panose="02020603050405020304" pitchFamily="18" charset="0"/>
            </a:rPr>
            <a:t>the small scales</a:t>
          </a:r>
        </a:p>
      </dgm:t>
    </dgm:pt>
    <dgm:pt modelId="{505FBC5D-C6B3-4DE8-A006-2FFF4DC0C95C}" type="parTrans" cxnId="{F7C4244B-FBD2-48CC-8654-428847081D17}">
      <dgm:prSet/>
      <dgm:spPr/>
      <dgm:t>
        <a:bodyPr/>
        <a:lstStyle/>
        <a:p>
          <a:endParaRPr lang="es-ES"/>
        </a:p>
      </dgm:t>
    </dgm:pt>
    <dgm:pt modelId="{83C62B87-2C8C-4418-8510-545832CCB80B}" type="sibTrans" cxnId="{F7C4244B-FBD2-48CC-8654-428847081D17}">
      <dgm:prSet/>
      <dgm:spPr/>
      <dgm:t>
        <a:bodyPr/>
        <a:lstStyle/>
        <a:p>
          <a:endParaRPr lang="es-ES"/>
        </a:p>
      </dgm:t>
    </dgm:pt>
    <dgm:pt modelId="{1237338D-3DF0-4895-943D-1EA50EC10DE9}">
      <dgm:prSet phldrT="[Texto]" custT="1"/>
      <dgm:spPr/>
      <dgm:t>
        <a:bodyPr/>
        <a:lstStyle/>
        <a:p>
          <a:r>
            <a:rPr lang="en-US" sz="1800" dirty="0">
              <a:solidFill>
                <a:prstClr val="black"/>
              </a:solidFill>
              <a:latin typeface="Times New Roman" panose="02020603050405020304" pitchFamily="18" charset="0"/>
              <a:cs typeface="Times New Roman" panose="02020603050405020304" pitchFamily="18" charset="0"/>
            </a:rPr>
            <a:t>Energy and matter transfer processes through the planktonic food webs</a:t>
          </a:r>
          <a:endParaRPr lang="es-ES" sz="1800" dirty="0">
            <a:latin typeface="Times New Roman" panose="02020603050405020304" pitchFamily="18" charset="0"/>
            <a:cs typeface="Times New Roman" panose="02020603050405020304" pitchFamily="18" charset="0"/>
          </a:endParaRPr>
        </a:p>
      </dgm:t>
    </dgm:pt>
    <dgm:pt modelId="{97E6C6B0-A653-4F33-A205-4DCCD2454F50}" type="parTrans" cxnId="{02483643-4E16-4AA1-8FC6-EB4D39F72419}">
      <dgm:prSet/>
      <dgm:spPr/>
      <dgm:t>
        <a:bodyPr/>
        <a:lstStyle/>
        <a:p>
          <a:endParaRPr lang="es-ES"/>
        </a:p>
      </dgm:t>
    </dgm:pt>
    <dgm:pt modelId="{4DD822DB-4DFD-4945-B0BF-F083F3D1B5A5}" type="sibTrans" cxnId="{02483643-4E16-4AA1-8FC6-EB4D39F72419}">
      <dgm:prSet/>
      <dgm:spPr/>
      <dgm:t>
        <a:bodyPr/>
        <a:lstStyle/>
        <a:p>
          <a:endParaRPr lang="es-ES"/>
        </a:p>
      </dgm:t>
    </dgm:pt>
    <dgm:pt modelId="{C0924904-E902-4475-883C-52CC6C0DAAF2}" type="pres">
      <dgm:prSet presAssocID="{A0E7B7AA-8164-4810-A7EA-255B225F5AF6}" presName="diagram" presStyleCnt="0">
        <dgm:presLayoutVars>
          <dgm:chPref val="1"/>
          <dgm:dir/>
          <dgm:animOne val="branch"/>
          <dgm:animLvl val="lvl"/>
          <dgm:resizeHandles val="exact"/>
        </dgm:presLayoutVars>
      </dgm:prSet>
      <dgm:spPr/>
    </dgm:pt>
    <dgm:pt modelId="{77F4DB0E-41C2-4545-9120-062918ABCCEE}" type="pres">
      <dgm:prSet presAssocID="{95DAB35F-F253-434A-B5A2-DA0C911E34A8}" presName="root1" presStyleCnt="0"/>
      <dgm:spPr/>
    </dgm:pt>
    <dgm:pt modelId="{F5F2FEDB-7235-4CC3-A12F-B9322DEE85CD}" type="pres">
      <dgm:prSet presAssocID="{95DAB35F-F253-434A-B5A2-DA0C911E34A8}" presName="LevelOneTextNode" presStyleLbl="node0" presStyleIdx="0" presStyleCnt="2" custLinFactY="86956" custLinFactNeighborY="100000">
        <dgm:presLayoutVars>
          <dgm:chPref val="3"/>
        </dgm:presLayoutVars>
      </dgm:prSet>
      <dgm:spPr/>
    </dgm:pt>
    <dgm:pt modelId="{CD0D3395-C8BF-47E3-B05C-D8C395660E7B}" type="pres">
      <dgm:prSet presAssocID="{95DAB35F-F253-434A-B5A2-DA0C911E34A8}" presName="level2hierChild" presStyleCnt="0"/>
      <dgm:spPr/>
    </dgm:pt>
    <dgm:pt modelId="{3110A68C-8A00-43AB-8995-F3CFE678FB5C}" type="pres">
      <dgm:prSet presAssocID="{FB2EBC59-0507-4721-9140-E9C0FE718530}" presName="conn2-1" presStyleLbl="parChTrans1D2" presStyleIdx="0" presStyleCnt="3"/>
      <dgm:spPr/>
    </dgm:pt>
    <dgm:pt modelId="{7D1A45C6-B222-41F5-89E9-58AF4123CAEB}" type="pres">
      <dgm:prSet presAssocID="{FB2EBC59-0507-4721-9140-E9C0FE718530}" presName="connTx" presStyleLbl="parChTrans1D2" presStyleIdx="0" presStyleCnt="3"/>
      <dgm:spPr/>
    </dgm:pt>
    <dgm:pt modelId="{A7AB21F0-5697-4174-A1E9-5FF9A0D2F20C}" type="pres">
      <dgm:prSet presAssocID="{633B743D-CDA8-489F-9C49-7916201B6D9D}" presName="root2" presStyleCnt="0"/>
      <dgm:spPr/>
    </dgm:pt>
    <dgm:pt modelId="{3F5B21DD-BAD1-47AC-B66A-7B4E595C8A51}" type="pres">
      <dgm:prSet presAssocID="{633B743D-CDA8-489F-9C49-7916201B6D9D}" presName="LevelTwoTextNode" presStyleLbl="node2" presStyleIdx="0" presStyleCnt="3" custLinFactY="65957" custLinFactNeighborX="-1766" custLinFactNeighborY="100000">
        <dgm:presLayoutVars>
          <dgm:chPref val="3"/>
        </dgm:presLayoutVars>
      </dgm:prSet>
      <dgm:spPr/>
    </dgm:pt>
    <dgm:pt modelId="{0EFC16AE-F0A7-4777-BA26-0F55A469386A}" type="pres">
      <dgm:prSet presAssocID="{633B743D-CDA8-489F-9C49-7916201B6D9D}" presName="level3hierChild" presStyleCnt="0"/>
      <dgm:spPr/>
    </dgm:pt>
    <dgm:pt modelId="{88ACB70B-4839-4FDD-B5C8-2C055FA0137B}" type="pres">
      <dgm:prSet presAssocID="{4ADA2395-3F69-4057-A534-AB0EBEBEC534}" presName="conn2-1" presStyleLbl="parChTrans1D3" presStyleIdx="0" presStyleCnt="2"/>
      <dgm:spPr/>
    </dgm:pt>
    <dgm:pt modelId="{E4CEC36A-E432-4D09-8B92-409CD5045C42}" type="pres">
      <dgm:prSet presAssocID="{4ADA2395-3F69-4057-A534-AB0EBEBEC534}" presName="connTx" presStyleLbl="parChTrans1D3" presStyleIdx="0" presStyleCnt="2"/>
      <dgm:spPr/>
    </dgm:pt>
    <dgm:pt modelId="{44A50C71-F751-4ADB-AB79-1758E3F18D23}" type="pres">
      <dgm:prSet presAssocID="{B0B23A97-660E-417A-ADE8-0CD2D7EA2374}" presName="root2" presStyleCnt="0"/>
      <dgm:spPr/>
    </dgm:pt>
    <dgm:pt modelId="{CE7CBC4D-4112-465A-B53E-731697D99B10}" type="pres">
      <dgm:prSet presAssocID="{B0B23A97-660E-417A-ADE8-0CD2D7EA2374}" presName="LevelTwoTextNode" presStyleLbl="node3" presStyleIdx="0" presStyleCnt="2" custScaleX="137610" custLinFactY="65957" custLinFactNeighborY="100000">
        <dgm:presLayoutVars>
          <dgm:chPref val="3"/>
        </dgm:presLayoutVars>
      </dgm:prSet>
      <dgm:spPr/>
    </dgm:pt>
    <dgm:pt modelId="{CBCED5CC-4E96-4C76-AB7D-1015F70E49A3}" type="pres">
      <dgm:prSet presAssocID="{B0B23A97-660E-417A-ADE8-0CD2D7EA2374}" presName="level3hierChild" presStyleCnt="0"/>
      <dgm:spPr/>
    </dgm:pt>
    <dgm:pt modelId="{DBDD954C-1432-4D76-9D6D-DAF004ABB58E}" type="pres">
      <dgm:prSet presAssocID="{9DC347D3-7E2B-4F22-973B-F759A7F8F6DC}" presName="conn2-1" presStyleLbl="parChTrans1D2" presStyleIdx="1" presStyleCnt="3"/>
      <dgm:spPr/>
    </dgm:pt>
    <dgm:pt modelId="{9F5CABED-E94A-4534-8B60-D49C551D87B0}" type="pres">
      <dgm:prSet presAssocID="{9DC347D3-7E2B-4F22-973B-F759A7F8F6DC}" presName="connTx" presStyleLbl="parChTrans1D2" presStyleIdx="1" presStyleCnt="3"/>
      <dgm:spPr/>
    </dgm:pt>
    <dgm:pt modelId="{D5F2203D-B291-42B7-B1BE-8878709D6280}" type="pres">
      <dgm:prSet presAssocID="{C9C120EE-FFF2-401A-9D33-23B2E5A7F129}" presName="root2" presStyleCnt="0"/>
      <dgm:spPr/>
    </dgm:pt>
    <dgm:pt modelId="{0790125A-C23C-49C3-B89B-BF2BB895ABB6}" type="pres">
      <dgm:prSet presAssocID="{C9C120EE-FFF2-401A-9D33-23B2E5A7F129}" presName="LevelTwoTextNode" presStyleLbl="node2" presStyleIdx="1" presStyleCnt="3" custLinFactY="100000" custLinFactNeighborY="109135">
        <dgm:presLayoutVars>
          <dgm:chPref val="3"/>
        </dgm:presLayoutVars>
      </dgm:prSet>
      <dgm:spPr/>
    </dgm:pt>
    <dgm:pt modelId="{2CE03F15-C5AD-4F0F-BECC-65FCEF3EE9C0}" type="pres">
      <dgm:prSet presAssocID="{C9C120EE-FFF2-401A-9D33-23B2E5A7F129}" presName="level3hierChild" presStyleCnt="0"/>
      <dgm:spPr/>
    </dgm:pt>
    <dgm:pt modelId="{B7B1DF6C-6E1B-41DD-9C1A-6373E45A5691}" type="pres">
      <dgm:prSet presAssocID="{8D21319A-DF47-4EF9-B7D8-D73BB67F464B}" presName="conn2-1" presStyleLbl="parChTrans1D3" presStyleIdx="1" presStyleCnt="2"/>
      <dgm:spPr/>
    </dgm:pt>
    <dgm:pt modelId="{2B399079-4674-4012-B356-3F9813C4AD10}" type="pres">
      <dgm:prSet presAssocID="{8D21319A-DF47-4EF9-B7D8-D73BB67F464B}" presName="connTx" presStyleLbl="parChTrans1D3" presStyleIdx="1" presStyleCnt="2"/>
      <dgm:spPr/>
    </dgm:pt>
    <dgm:pt modelId="{82F712F6-812B-4A62-A2B6-BD9FC10D3EFA}" type="pres">
      <dgm:prSet presAssocID="{C52CBB91-CDF6-4E68-B63B-546215714F5B}" presName="root2" presStyleCnt="0"/>
      <dgm:spPr/>
    </dgm:pt>
    <dgm:pt modelId="{8468FE7B-3879-4AC4-BFFE-27C399D831FF}" type="pres">
      <dgm:prSet presAssocID="{C52CBB91-CDF6-4E68-B63B-546215714F5B}" presName="LevelTwoTextNode" presStyleLbl="node3" presStyleIdx="1" presStyleCnt="2" custScaleX="136108" custLinFactY="100000" custLinFactNeighborX="1836" custLinFactNeighborY="108595">
        <dgm:presLayoutVars>
          <dgm:chPref val="3"/>
        </dgm:presLayoutVars>
      </dgm:prSet>
      <dgm:spPr/>
    </dgm:pt>
    <dgm:pt modelId="{1F9AC7CE-2B78-4AE3-8EF7-998B7F189604}" type="pres">
      <dgm:prSet presAssocID="{C52CBB91-CDF6-4E68-B63B-546215714F5B}" presName="level3hierChild" presStyleCnt="0"/>
      <dgm:spPr/>
    </dgm:pt>
    <dgm:pt modelId="{5F29DB3A-E74F-41D0-8A4E-E3C0B2561D7D}" type="pres">
      <dgm:prSet presAssocID="{DBEB8DB0-7661-4738-912D-F314B691EBC7}" presName="root1" presStyleCnt="0"/>
      <dgm:spPr/>
    </dgm:pt>
    <dgm:pt modelId="{9C790987-CD44-4C8E-802C-479F37C41030}" type="pres">
      <dgm:prSet presAssocID="{DBEB8DB0-7661-4738-912D-F314B691EBC7}" presName="LevelOneTextNode" presStyleLbl="node0" presStyleIdx="1" presStyleCnt="2" custLinFactY="-100000" custLinFactNeighborX="2551" custLinFactNeighborY="-185226">
        <dgm:presLayoutVars>
          <dgm:chPref val="3"/>
        </dgm:presLayoutVars>
      </dgm:prSet>
      <dgm:spPr/>
    </dgm:pt>
    <dgm:pt modelId="{C2B449A1-9F39-4DB8-8D53-57F3851B712E}" type="pres">
      <dgm:prSet presAssocID="{DBEB8DB0-7661-4738-912D-F314B691EBC7}" presName="level2hierChild" presStyleCnt="0"/>
      <dgm:spPr/>
    </dgm:pt>
    <dgm:pt modelId="{C79FA4FB-BD88-4A6C-B338-B0CE073D1AE4}" type="pres">
      <dgm:prSet presAssocID="{97E6C6B0-A653-4F33-A205-4DCCD2454F50}" presName="conn2-1" presStyleLbl="parChTrans1D2" presStyleIdx="2" presStyleCnt="3"/>
      <dgm:spPr/>
    </dgm:pt>
    <dgm:pt modelId="{214A42AE-5312-4676-8DAF-D24E6B999FF1}" type="pres">
      <dgm:prSet presAssocID="{97E6C6B0-A653-4F33-A205-4DCCD2454F50}" presName="connTx" presStyleLbl="parChTrans1D2" presStyleIdx="2" presStyleCnt="3"/>
      <dgm:spPr/>
    </dgm:pt>
    <dgm:pt modelId="{9D4747E6-0142-41F9-B095-879FBEF90E2B}" type="pres">
      <dgm:prSet presAssocID="{1237338D-3DF0-4895-943D-1EA50EC10DE9}" presName="root2" presStyleCnt="0"/>
      <dgm:spPr/>
    </dgm:pt>
    <dgm:pt modelId="{E70AD7B7-81F1-407E-881A-CD04C696E25C}" type="pres">
      <dgm:prSet presAssocID="{1237338D-3DF0-4895-943D-1EA50EC10DE9}" presName="LevelTwoTextNode" presStyleLbl="node2" presStyleIdx="2" presStyleCnt="3" custScaleX="224479" custScaleY="159231" custLinFactY="-100000" custLinFactNeighborX="48354" custLinFactNeighborY="-186610">
        <dgm:presLayoutVars>
          <dgm:chPref val="3"/>
        </dgm:presLayoutVars>
      </dgm:prSet>
      <dgm:spPr/>
    </dgm:pt>
    <dgm:pt modelId="{1804B9D9-576E-40B0-9FDD-2845058D7CD1}" type="pres">
      <dgm:prSet presAssocID="{1237338D-3DF0-4895-943D-1EA50EC10DE9}" presName="level3hierChild" presStyleCnt="0"/>
      <dgm:spPr/>
    </dgm:pt>
  </dgm:ptLst>
  <dgm:cxnLst>
    <dgm:cxn modelId="{03ABE311-0F1A-4DAD-B975-6DF73EDB97FE}" srcId="{95DAB35F-F253-434A-B5A2-DA0C911E34A8}" destId="{633B743D-CDA8-489F-9C49-7916201B6D9D}" srcOrd="0" destOrd="0" parTransId="{FB2EBC59-0507-4721-9140-E9C0FE718530}" sibTransId="{98BC257C-2C77-4F97-8764-2EE09E923086}"/>
    <dgm:cxn modelId="{39300216-2BFA-478F-92B3-6CC370639718}" type="presOf" srcId="{FB2EBC59-0507-4721-9140-E9C0FE718530}" destId="{3110A68C-8A00-43AB-8995-F3CFE678FB5C}" srcOrd="0" destOrd="0" presId="urn:microsoft.com/office/officeart/2005/8/layout/hierarchy2"/>
    <dgm:cxn modelId="{7A57C11E-0B69-48C2-98A2-4CC79A27558A}" type="presOf" srcId="{A0E7B7AA-8164-4810-A7EA-255B225F5AF6}" destId="{C0924904-E902-4475-883C-52CC6C0DAAF2}" srcOrd="0" destOrd="0" presId="urn:microsoft.com/office/officeart/2005/8/layout/hierarchy2"/>
    <dgm:cxn modelId="{69773E25-E5C3-43B4-878C-789A41D19440}" type="presOf" srcId="{FB2EBC59-0507-4721-9140-E9C0FE718530}" destId="{7D1A45C6-B222-41F5-89E9-58AF4123CAEB}" srcOrd="1" destOrd="0" presId="urn:microsoft.com/office/officeart/2005/8/layout/hierarchy2"/>
    <dgm:cxn modelId="{536B2F3A-3EC4-455F-B416-0ACAECE48DC4}" type="presOf" srcId="{97E6C6B0-A653-4F33-A205-4DCCD2454F50}" destId="{C79FA4FB-BD88-4A6C-B338-B0CE073D1AE4}" srcOrd="0" destOrd="0" presId="urn:microsoft.com/office/officeart/2005/8/layout/hierarchy2"/>
    <dgm:cxn modelId="{02483643-4E16-4AA1-8FC6-EB4D39F72419}" srcId="{DBEB8DB0-7661-4738-912D-F314B691EBC7}" destId="{1237338D-3DF0-4895-943D-1EA50EC10DE9}" srcOrd="0" destOrd="0" parTransId="{97E6C6B0-A653-4F33-A205-4DCCD2454F50}" sibTransId="{4DD822DB-4DFD-4945-B0BF-F083F3D1B5A5}"/>
    <dgm:cxn modelId="{6CF94345-E50A-4D00-B6CD-DCD1C19AF575}" type="presOf" srcId="{97E6C6B0-A653-4F33-A205-4DCCD2454F50}" destId="{214A42AE-5312-4676-8DAF-D24E6B999FF1}" srcOrd="1" destOrd="0" presId="urn:microsoft.com/office/officeart/2005/8/layout/hierarchy2"/>
    <dgm:cxn modelId="{F7C4244B-FBD2-48CC-8654-428847081D17}" srcId="{A0E7B7AA-8164-4810-A7EA-255B225F5AF6}" destId="{DBEB8DB0-7661-4738-912D-F314B691EBC7}" srcOrd="1" destOrd="0" parTransId="{505FBC5D-C6B3-4DE8-A006-2FFF4DC0C95C}" sibTransId="{83C62B87-2C8C-4418-8510-545832CCB80B}"/>
    <dgm:cxn modelId="{B6434B4D-0DF9-4579-8AC1-E85AF2A27A3A}" type="presOf" srcId="{8D21319A-DF47-4EF9-B7D8-D73BB67F464B}" destId="{2B399079-4674-4012-B356-3F9813C4AD10}" srcOrd="1" destOrd="0" presId="urn:microsoft.com/office/officeart/2005/8/layout/hierarchy2"/>
    <dgm:cxn modelId="{2A1F1569-5036-4EC6-8CC2-F2D55E33C471}" type="presOf" srcId="{DBEB8DB0-7661-4738-912D-F314B691EBC7}" destId="{9C790987-CD44-4C8E-802C-479F37C41030}" srcOrd="0" destOrd="0" presId="urn:microsoft.com/office/officeart/2005/8/layout/hierarchy2"/>
    <dgm:cxn modelId="{E7185A6B-BA61-4782-99DE-FB9CC5700165}" srcId="{A0E7B7AA-8164-4810-A7EA-255B225F5AF6}" destId="{95DAB35F-F253-434A-B5A2-DA0C911E34A8}" srcOrd="0" destOrd="0" parTransId="{B72EC450-D57F-4783-864C-1F8BF5E7C3A4}" sibTransId="{DAF358C8-0367-476E-AD81-0FB983B04519}"/>
    <dgm:cxn modelId="{3117A483-64BF-4700-9935-CBAA210D7474}" type="presOf" srcId="{9DC347D3-7E2B-4F22-973B-F759A7F8F6DC}" destId="{9F5CABED-E94A-4534-8B60-D49C551D87B0}" srcOrd="1" destOrd="0" presId="urn:microsoft.com/office/officeart/2005/8/layout/hierarchy2"/>
    <dgm:cxn modelId="{B29CB783-6CF0-496A-9EE2-382170133CBD}" srcId="{95DAB35F-F253-434A-B5A2-DA0C911E34A8}" destId="{C9C120EE-FFF2-401A-9D33-23B2E5A7F129}" srcOrd="1" destOrd="0" parTransId="{9DC347D3-7E2B-4F22-973B-F759A7F8F6DC}" sibTransId="{61BAF640-6299-4769-8503-EE78C95A6422}"/>
    <dgm:cxn modelId="{B79ADF8F-8BE0-45CC-8173-0F2E8DCEEEFE}" type="presOf" srcId="{8D21319A-DF47-4EF9-B7D8-D73BB67F464B}" destId="{B7B1DF6C-6E1B-41DD-9C1A-6373E45A5691}" srcOrd="0" destOrd="0" presId="urn:microsoft.com/office/officeart/2005/8/layout/hierarchy2"/>
    <dgm:cxn modelId="{80AE8E9A-7C3C-4446-B88E-C2EC8649407A}" type="presOf" srcId="{9DC347D3-7E2B-4F22-973B-F759A7F8F6DC}" destId="{DBDD954C-1432-4D76-9D6D-DAF004ABB58E}" srcOrd="0" destOrd="0" presId="urn:microsoft.com/office/officeart/2005/8/layout/hierarchy2"/>
    <dgm:cxn modelId="{7F7AA6A4-5516-4ABD-BF1E-5ACED3478BFA}" type="presOf" srcId="{B0B23A97-660E-417A-ADE8-0CD2D7EA2374}" destId="{CE7CBC4D-4112-465A-B53E-731697D99B10}" srcOrd="0" destOrd="0" presId="urn:microsoft.com/office/officeart/2005/8/layout/hierarchy2"/>
    <dgm:cxn modelId="{736ACFA5-4D9C-4DD1-90FE-DB88327B1E25}" type="presOf" srcId="{633B743D-CDA8-489F-9C49-7916201B6D9D}" destId="{3F5B21DD-BAD1-47AC-B66A-7B4E595C8A51}" srcOrd="0" destOrd="0" presId="urn:microsoft.com/office/officeart/2005/8/layout/hierarchy2"/>
    <dgm:cxn modelId="{C56C74AA-89EE-40DA-BCC0-9917490F5C11}" type="presOf" srcId="{95DAB35F-F253-434A-B5A2-DA0C911E34A8}" destId="{F5F2FEDB-7235-4CC3-A12F-B9322DEE85CD}" srcOrd="0" destOrd="0" presId="urn:microsoft.com/office/officeart/2005/8/layout/hierarchy2"/>
    <dgm:cxn modelId="{B9DE62BB-C7CF-42B6-9CE3-C23733347C71}" type="presOf" srcId="{C9C120EE-FFF2-401A-9D33-23B2E5A7F129}" destId="{0790125A-C23C-49C3-B89B-BF2BB895ABB6}" srcOrd="0" destOrd="0" presId="urn:microsoft.com/office/officeart/2005/8/layout/hierarchy2"/>
    <dgm:cxn modelId="{CFEDEACB-780E-475F-BE19-7F60AE2CB061}" type="presOf" srcId="{C52CBB91-CDF6-4E68-B63B-546215714F5B}" destId="{8468FE7B-3879-4AC4-BFFE-27C399D831FF}" srcOrd="0" destOrd="0" presId="urn:microsoft.com/office/officeart/2005/8/layout/hierarchy2"/>
    <dgm:cxn modelId="{9DF5FAD3-8BB4-48B4-B392-D89ECFD68CB4}" srcId="{C9C120EE-FFF2-401A-9D33-23B2E5A7F129}" destId="{C52CBB91-CDF6-4E68-B63B-546215714F5B}" srcOrd="0" destOrd="0" parTransId="{8D21319A-DF47-4EF9-B7D8-D73BB67F464B}" sibTransId="{95F266A4-28F3-4A55-B456-B44D956C7FBB}"/>
    <dgm:cxn modelId="{DAEDE4DA-AF3A-4BDA-A8EA-DB02F2CBC477}" type="presOf" srcId="{4ADA2395-3F69-4057-A534-AB0EBEBEC534}" destId="{88ACB70B-4839-4FDD-B5C8-2C055FA0137B}" srcOrd="0" destOrd="0" presId="urn:microsoft.com/office/officeart/2005/8/layout/hierarchy2"/>
    <dgm:cxn modelId="{FBA783E3-6158-44D7-8A45-CEBB62A8A925}" type="presOf" srcId="{4ADA2395-3F69-4057-A534-AB0EBEBEC534}" destId="{E4CEC36A-E432-4D09-8B92-409CD5045C42}" srcOrd="1" destOrd="0" presId="urn:microsoft.com/office/officeart/2005/8/layout/hierarchy2"/>
    <dgm:cxn modelId="{18B414E5-77FD-48FF-88D4-AD8011027C06}" srcId="{633B743D-CDA8-489F-9C49-7916201B6D9D}" destId="{B0B23A97-660E-417A-ADE8-0CD2D7EA2374}" srcOrd="0" destOrd="0" parTransId="{4ADA2395-3F69-4057-A534-AB0EBEBEC534}" sibTransId="{D1D4CD37-74A2-4802-A1A6-6DA7C5772C66}"/>
    <dgm:cxn modelId="{B2D2CDF0-B67E-41C8-BE0F-83DAB502F126}" type="presOf" srcId="{1237338D-3DF0-4895-943D-1EA50EC10DE9}" destId="{E70AD7B7-81F1-407E-881A-CD04C696E25C}" srcOrd="0" destOrd="0" presId="urn:microsoft.com/office/officeart/2005/8/layout/hierarchy2"/>
    <dgm:cxn modelId="{A88B637B-166B-42FF-8DD7-AADE75A1F973}" type="presParOf" srcId="{C0924904-E902-4475-883C-52CC6C0DAAF2}" destId="{77F4DB0E-41C2-4545-9120-062918ABCCEE}" srcOrd="0" destOrd="0" presId="urn:microsoft.com/office/officeart/2005/8/layout/hierarchy2"/>
    <dgm:cxn modelId="{1885FBCB-0280-47B5-B014-3ED875042B79}" type="presParOf" srcId="{77F4DB0E-41C2-4545-9120-062918ABCCEE}" destId="{F5F2FEDB-7235-4CC3-A12F-B9322DEE85CD}" srcOrd="0" destOrd="0" presId="urn:microsoft.com/office/officeart/2005/8/layout/hierarchy2"/>
    <dgm:cxn modelId="{3085C8E2-1A2A-4552-A7E4-1ED92B92D0F7}" type="presParOf" srcId="{77F4DB0E-41C2-4545-9120-062918ABCCEE}" destId="{CD0D3395-C8BF-47E3-B05C-D8C395660E7B}" srcOrd="1" destOrd="0" presId="urn:microsoft.com/office/officeart/2005/8/layout/hierarchy2"/>
    <dgm:cxn modelId="{374F8103-CBA8-4F22-A80A-27C5216CAE94}" type="presParOf" srcId="{CD0D3395-C8BF-47E3-B05C-D8C395660E7B}" destId="{3110A68C-8A00-43AB-8995-F3CFE678FB5C}" srcOrd="0" destOrd="0" presId="urn:microsoft.com/office/officeart/2005/8/layout/hierarchy2"/>
    <dgm:cxn modelId="{EEFF22F9-E517-44DE-A5F6-BEE1129F6601}" type="presParOf" srcId="{3110A68C-8A00-43AB-8995-F3CFE678FB5C}" destId="{7D1A45C6-B222-41F5-89E9-58AF4123CAEB}" srcOrd="0" destOrd="0" presId="urn:microsoft.com/office/officeart/2005/8/layout/hierarchy2"/>
    <dgm:cxn modelId="{BB53BC91-E4D3-4DE9-B015-AF8AC0C31C21}" type="presParOf" srcId="{CD0D3395-C8BF-47E3-B05C-D8C395660E7B}" destId="{A7AB21F0-5697-4174-A1E9-5FF9A0D2F20C}" srcOrd="1" destOrd="0" presId="urn:microsoft.com/office/officeart/2005/8/layout/hierarchy2"/>
    <dgm:cxn modelId="{45EEFAEE-A765-4D6F-87B3-395F426EDCE9}" type="presParOf" srcId="{A7AB21F0-5697-4174-A1E9-5FF9A0D2F20C}" destId="{3F5B21DD-BAD1-47AC-B66A-7B4E595C8A51}" srcOrd="0" destOrd="0" presId="urn:microsoft.com/office/officeart/2005/8/layout/hierarchy2"/>
    <dgm:cxn modelId="{3423136F-0FA9-46AA-89D7-D107DDDBC47C}" type="presParOf" srcId="{A7AB21F0-5697-4174-A1E9-5FF9A0D2F20C}" destId="{0EFC16AE-F0A7-4777-BA26-0F55A469386A}" srcOrd="1" destOrd="0" presId="urn:microsoft.com/office/officeart/2005/8/layout/hierarchy2"/>
    <dgm:cxn modelId="{48CA5C8D-63D0-4322-A203-918DC397E830}" type="presParOf" srcId="{0EFC16AE-F0A7-4777-BA26-0F55A469386A}" destId="{88ACB70B-4839-4FDD-B5C8-2C055FA0137B}" srcOrd="0" destOrd="0" presId="urn:microsoft.com/office/officeart/2005/8/layout/hierarchy2"/>
    <dgm:cxn modelId="{D1B301CB-7500-4585-A23E-57043A898281}" type="presParOf" srcId="{88ACB70B-4839-4FDD-B5C8-2C055FA0137B}" destId="{E4CEC36A-E432-4D09-8B92-409CD5045C42}" srcOrd="0" destOrd="0" presId="urn:microsoft.com/office/officeart/2005/8/layout/hierarchy2"/>
    <dgm:cxn modelId="{76DC3BEC-628B-4CE5-821B-76FEF6C9DC0D}" type="presParOf" srcId="{0EFC16AE-F0A7-4777-BA26-0F55A469386A}" destId="{44A50C71-F751-4ADB-AB79-1758E3F18D23}" srcOrd="1" destOrd="0" presId="urn:microsoft.com/office/officeart/2005/8/layout/hierarchy2"/>
    <dgm:cxn modelId="{71EACB0E-EE7C-4D6F-91D8-CABF8737B615}" type="presParOf" srcId="{44A50C71-F751-4ADB-AB79-1758E3F18D23}" destId="{CE7CBC4D-4112-465A-B53E-731697D99B10}" srcOrd="0" destOrd="0" presId="urn:microsoft.com/office/officeart/2005/8/layout/hierarchy2"/>
    <dgm:cxn modelId="{49EAC226-CDCD-41BF-8E4A-EA26D48C54F8}" type="presParOf" srcId="{44A50C71-F751-4ADB-AB79-1758E3F18D23}" destId="{CBCED5CC-4E96-4C76-AB7D-1015F70E49A3}" srcOrd="1" destOrd="0" presId="urn:microsoft.com/office/officeart/2005/8/layout/hierarchy2"/>
    <dgm:cxn modelId="{FB5034CA-5C6C-4AD9-A99B-BBBE0BD99A48}" type="presParOf" srcId="{CD0D3395-C8BF-47E3-B05C-D8C395660E7B}" destId="{DBDD954C-1432-4D76-9D6D-DAF004ABB58E}" srcOrd="2" destOrd="0" presId="urn:microsoft.com/office/officeart/2005/8/layout/hierarchy2"/>
    <dgm:cxn modelId="{FF80F407-1A91-4B8E-9F55-6E98B97E1E6A}" type="presParOf" srcId="{DBDD954C-1432-4D76-9D6D-DAF004ABB58E}" destId="{9F5CABED-E94A-4534-8B60-D49C551D87B0}" srcOrd="0" destOrd="0" presId="urn:microsoft.com/office/officeart/2005/8/layout/hierarchy2"/>
    <dgm:cxn modelId="{54D9083B-6060-4FDE-9DE2-F9943D1D361D}" type="presParOf" srcId="{CD0D3395-C8BF-47E3-B05C-D8C395660E7B}" destId="{D5F2203D-B291-42B7-B1BE-8878709D6280}" srcOrd="3" destOrd="0" presId="urn:microsoft.com/office/officeart/2005/8/layout/hierarchy2"/>
    <dgm:cxn modelId="{D27A909F-0D92-4546-9DA5-89A054D53FE9}" type="presParOf" srcId="{D5F2203D-B291-42B7-B1BE-8878709D6280}" destId="{0790125A-C23C-49C3-B89B-BF2BB895ABB6}" srcOrd="0" destOrd="0" presId="urn:microsoft.com/office/officeart/2005/8/layout/hierarchy2"/>
    <dgm:cxn modelId="{E67B32D2-1797-4249-BD7B-6A17E15E4E61}" type="presParOf" srcId="{D5F2203D-B291-42B7-B1BE-8878709D6280}" destId="{2CE03F15-C5AD-4F0F-BECC-65FCEF3EE9C0}" srcOrd="1" destOrd="0" presId="urn:microsoft.com/office/officeart/2005/8/layout/hierarchy2"/>
    <dgm:cxn modelId="{2DD385A4-1005-4C40-84BA-A7432168B3B7}" type="presParOf" srcId="{2CE03F15-C5AD-4F0F-BECC-65FCEF3EE9C0}" destId="{B7B1DF6C-6E1B-41DD-9C1A-6373E45A5691}" srcOrd="0" destOrd="0" presId="urn:microsoft.com/office/officeart/2005/8/layout/hierarchy2"/>
    <dgm:cxn modelId="{EF43D160-730F-459B-80DC-95CA245404FA}" type="presParOf" srcId="{B7B1DF6C-6E1B-41DD-9C1A-6373E45A5691}" destId="{2B399079-4674-4012-B356-3F9813C4AD10}" srcOrd="0" destOrd="0" presId="urn:microsoft.com/office/officeart/2005/8/layout/hierarchy2"/>
    <dgm:cxn modelId="{595192D1-8FF4-4205-A7C3-0A70ABC10B56}" type="presParOf" srcId="{2CE03F15-C5AD-4F0F-BECC-65FCEF3EE9C0}" destId="{82F712F6-812B-4A62-A2B6-BD9FC10D3EFA}" srcOrd="1" destOrd="0" presId="urn:microsoft.com/office/officeart/2005/8/layout/hierarchy2"/>
    <dgm:cxn modelId="{FB80220F-DB83-47BA-8EB6-C2C4391750DF}" type="presParOf" srcId="{82F712F6-812B-4A62-A2B6-BD9FC10D3EFA}" destId="{8468FE7B-3879-4AC4-BFFE-27C399D831FF}" srcOrd="0" destOrd="0" presId="urn:microsoft.com/office/officeart/2005/8/layout/hierarchy2"/>
    <dgm:cxn modelId="{087E34F8-6CDE-47B3-BCF4-7F39C0C4C52B}" type="presParOf" srcId="{82F712F6-812B-4A62-A2B6-BD9FC10D3EFA}" destId="{1F9AC7CE-2B78-4AE3-8EF7-998B7F189604}" srcOrd="1" destOrd="0" presId="urn:microsoft.com/office/officeart/2005/8/layout/hierarchy2"/>
    <dgm:cxn modelId="{CB8D40E1-872A-4A2B-8E3B-D863C6BC56FE}" type="presParOf" srcId="{C0924904-E902-4475-883C-52CC6C0DAAF2}" destId="{5F29DB3A-E74F-41D0-8A4E-E3C0B2561D7D}" srcOrd="1" destOrd="0" presId="urn:microsoft.com/office/officeart/2005/8/layout/hierarchy2"/>
    <dgm:cxn modelId="{7C4392B6-4E4B-460E-922B-A17D30C8FD0F}" type="presParOf" srcId="{5F29DB3A-E74F-41D0-8A4E-E3C0B2561D7D}" destId="{9C790987-CD44-4C8E-802C-479F37C41030}" srcOrd="0" destOrd="0" presId="urn:microsoft.com/office/officeart/2005/8/layout/hierarchy2"/>
    <dgm:cxn modelId="{3B850239-01AC-42BC-91CD-DC89A0F10F15}" type="presParOf" srcId="{5F29DB3A-E74F-41D0-8A4E-E3C0B2561D7D}" destId="{C2B449A1-9F39-4DB8-8D53-57F3851B712E}" srcOrd="1" destOrd="0" presId="urn:microsoft.com/office/officeart/2005/8/layout/hierarchy2"/>
    <dgm:cxn modelId="{349D7621-DB01-4C4C-BD48-F7A509F01DCA}" type="presParOf" srcId="{C2B449A1-9F39-4DB8-8D53-57F3851B712E}" destId="{C79FA4FB-BD88-4A6C-B338-B0CE073D1AE4}" srcOrd="0" destOrd="0" presId="urn:microsoft.com/office/officeart/2005/8/layout/hierarchy2"/>
    <dgm:cxn modelId="{EED8BFC1-89B2-40F5-A4F2-0F79A9890523}" type="presParOf" srcId="{C79FA4FB-BD88-4A6C-B338-B0CE073D1AE4}" destId="{214A42AE-5312-4676-8DAF-D24E6B999FF1}" srcOrd="0" destOrd="0" presId="urn:microsoft.com/office/officeart/2005/8/layout/hierarchy2"/>
    <dgm:cxn modelId="{D6181B4C-A3D0-4085-9787-66A01735BA7B}" type="presParOf" srcId="{C2B449A1-9F39-4DB8-8D53-57F3851B712E}" destId="{9D4747E6-0142-41F9-B095-879FBEF90E2B}" srcOrd="1" destOrd="0" presId="urn:microsoft.com/office/officeart/2005/8/layout/hierarchy2"/>
    <dgm:cxn modelId="{D9D90380-CC9A-4763-AF62-394E63F90D73}" type="presParOf" srcId="{9D4747E6-0142-41F9-B095-879FBEF90E2B}" destId="{E70AD7B7-81F1-407E-881A-CD04C696E25C}" srcOrd="0" destOrd="0" presId="urn:microsoft.com/office/officeart/2005/8/layout/hierarchy2"/>
    <dgm:cxn modelId="{E71AA0B0-0205-4B21-B26A-8ADE6EBF93AD}" type="presParOf" srcId="{9D4747E6-0142-41F9-B095-879FBEF90E2B}" destId="{1804B9D9-576E-40B0-9FDD-2845058D7CD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2FEDB-7235-4CC3-A12F-B9322DEE85CD}">
      <dsp:nvSpPr>
        <dsp:cNvPr id="0" name=""/>
        <dsp:cNvSpPr/>
      </dsp:nvSpPr>
      <dsp:spPr>
        <a:xfrm>
          <a:off x="5408" y="2435127"/>
          <a:ext cx="1617668" cy="80883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latin typeface="Times New Roman" panose="02020603050405020304" pitchFamily="18" charset="0"/>
              <a:cs typeface="Times New Roman" panose="02020603050405020304" pitchFamily="18" charset="0"/>
            </a:rPr>
            <a:t>At the large scales </a:t>
          </a:r>
          <a:endParaRPr lang="es-ES" sz="1800" kern="1200" dirty="0">
            <a:latin typeface="Times New Roman" panose="02020603050405020304" pitchFamily="18" charset="0"/>
            <a:cs typeface="Times New Roman" panose="02020603050405020304" pitchFamily="18" charset="0"/>
          </a:endParaRPr>
        </a:p>
      </dsp:txBody>
      <dsp:txXfrm>
        <a:off x="29098" y="2458817"/>
        <a:ext cx="1570288" cy="761454"/>
      </dsp:txXfrm>
    </dsp:sp>
    <dsp:sp modelId="{3110A68C-8A00-43AB-8995-F3CFE678FB5C}">
      <dsp:nvSpPr>
        <dsp:cNvPr id="0" name=""/>
        <dsp:cNvSpPr/>
      </dsp:nvSpPr>
      <dsp:spPr>
        <a:xfrm rot="18854947">
          <a:off x="1489135" y="2504168"/>
          <a:ext cx="886382" cy="35824"/>
        </a:xfrm>
        <a:custGeom>
          <a:avLst/>
          <a:gdLst/>
          <a:ahLst/>
          <a:cxnLst/>
          <a:rect l="0" t="0" r="0" b="0"/>
          <a:pathLst>
            <a:path>
              <a:moveTo>
                <a:pt x="0" y="17912"/>
              </a:moveTo>
              <a:lnTo>
                <a:pt x="886382" y="1791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10167" y="2499921"/>
        <a:ext cx="44319" cy="44319"/>
      </dsp:txXfrm>
    </dsp:sp>
    <dsp:sp modelId="{3F5B21DD-BAD1-47AC-B66A-7B4E595C8A51}">
      <dsp:nvSpPr>
        <dsp:cNvPr id="0" name=""/>
        <dsp:cNvSpPr/>
      </dsp:nvSpPr>
      <dsp:spPr>
        <a:xfrm>
          <a:off x="2241576" y="1800200"/>
          <a:ext cx="1617668" cy="80883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noProof="0" dirty="0">
              <a:latin typeface="Times New Roman" panose="02020603050405020304" pitchFamily="18" charset="0"/>
              <a:cs typeface="Times New Roman" panose="02020603050405020304" pitchFamily="18" charset="0"/>
            </a:rPr>
            <a:t>Directly</a:t>
          </a:r>
        </a:p>
      </dsp:txBody>
      <dsp:txXfrm>
        <a:off x="2265266" y="1823890"/>
        <a:ext cx="1570288" cy="761454"/>
      </dsp:txXfrm>
    </dsp:sp>
    <dsp:sp modelId="{88ACB70B-4839-4FDD-B5C8-2C055FA0137B}">
      <dsp:nvSpPr>
        <dsp:cNvPr id="0" name=""/>
        <dsp:cNvSpPr/>
      </dsp:nvSpPr>
      <dsp:spPr>
        <a:xfrm>
          <a:off x="3859245" y="2186705"/>
          <a:ext cx="675635" cy="35824"/>
        </a:xfrm>
        <a:custGeom>
          <a:avLst/>
          <a:gdLst/>
          <a:ahLst/>
          <a:cxnLst/>
          <a:rect l="0" t="0" r="0" b="0"/>
          <a:pathLst>
            <a:path>
              <a:moveTo>
                <a:pt x="0" y="17912"/>
              </a:moveTo>
              <a:lnTo>
                <a:pt x="675635" y="1791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180172" y="2187726"/>
        <a:ext cx="33781" cy="33781"/>
      </dsp:txXfrm>
    </dsp:sp>
    <dsp:sp modelId="{CE7CBC4D-4112-465A-B53E-731697D99B10}">
      <dsp:nvSpPr>
        <dsp:cNvPr id="0" name=""/>
        <dsp:cNvSpPr/>
      </dsp:nvSpPr>
      <dsp:spPr>
        <a:xfrm>
          <a:off x="4534880" y="1800200"/>
          <a:ext cx="2226073" cy="80883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black"/>
              </a:solidFill>
              <a:latin typeface="Times New Roman" panose="02020603050405020304" pitchFamily="18" charset="0"/>
              <a:cs typeface="Times New Roman" panose="02020603050405020304" pitchFamily="18" charset="0"/>
            </a:rPr>
            <a:t>Residence time of cells at particular depths</a:t>
          </a:r>
          <a:endParaRPr lang="es-ES" sz="1800" kern="1200" dirty="0">
            <a:latin typeface="Times New Roman" panose="02020603050405020304" pitchFamily="18" charset="0"/>
            <a:cs typeface="Times New Roman" panose="02020603050405020304" pitchFamily="18" charset="0"/>
          </a:endParaRPr>
        </a:p>
      </dsp:txBody>
      <dsp:txXfrm>
        <a:off x="4558570" y="1823890"/>
        <a:ext cx="2178693" cy="761454"/>
      </dsp:txXfrm>
    </dsp:sp>
    <dsp:sp modelId="{DBDD954C-1432-4D76-9D6D-DAF004ABB58E}">
      <dsp:nvSpPr>
        <dsp:cNvPr id="0" name=""/>
        <dsp:cNvSpPr/>
      </dsp:nvSpPr>
      <dsp:spPr>
        <a:xfrm rot="2693089">
          <a:off x="1489982" y="3143867"/>
          <a:ext cx="913257" cy="35824"/>
        </a:xfrm>
        <a:custGeom>
          <a:avLst/>
          <a:gdLst/>
          <a:ahLst/>
          <a:cxnLst/>
          <a:rect l="0" t="0" r="0" b="0"/>
          <a:pathLst>
            <a:path>
              <a:moveTo>
                <a:pt x="0" y="17912"/>
              </a:moveTo>
              <a:lnTo>
                <a:pt x="913257" y="1791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23779" y="3138948"/>
        <a:ext cx="45662" cy="45662"/>
      </dsp:txXfrm>
    </dsp:sp>
    <dsp:sp modelId="{0790125A-C23C-49C3-B89B-BF2BB895ABB6}">
      <dsp:nvSpPr>
        <dsp:cNvPr id="0" name=""/>
        <dsp:cNvSpPr/>
      </dsp:nvSpPr>
      <dsp:spPr>
        <a:xfrm>
          <a:off x="2270144" y="3079598"/>
          <a:ext cx="1617668" cy="80883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noProof="0" dirty="0">
              <a:latin typeface="Times New Roman" panose="02020603050405020304" pitchFamily="18" charset="0"/>
              <a:cs typeface="Times New Roman" panose="02020603050405020304" pitchFamily="18" charset="0"/>
            </a:rPr>
            <a:t>Indirectly</a:t>
          </a:r>
        </a:p>
      </dsp:txBody>
      <dsp:txXfrm>
        <a:off x="2293834" y="3103288"/>
        <a:ext cx="1570288" cy="761454"/>
      </dsp:txXfrm>
    </dsp:sp>
    <dsp:sp modelId="{B7B1DF6C-6E1B-41DD-9C1A-6373E45A5691}">
      <dsp:nvSpPr>
        <dsp:cNvPr id="0" name=""/>
        <dsp:cNvSpPr/>
      </dsp:nvSpPr>
      <dsp:spPr>
        <a:xfrm rot="21577814">
          <a:off x="3887806" y="3463919"/>
          <a:ext cx="676781" cy="35824"/>
        </a:xfrm>
        <a:custGeom>
          <a:avLst/>
          <a:gdLst/>
          <a:ahLst/>
          <a:cxnLst/>
          <a:rect l="0" t="0" r="0" b="0"/>
          <a:pathLst>
            <a:path>
              <a:moveTo>
                <a:pt x="0" y="17912"/>
              </a:moveTo>
              <a:lnTo>
                <a:pt x="676781" y="1791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09277" y="3464911"/>
        <a:ext cx="33839" cy="33839"/>
      </dsp:txXfrm>
    </dsp:sp>
    <dsp:sp modelId="{8468FE7B-3879-4AC4-BFFE-27C399D831FF}">
      <dsp:nvSpPr>
        <dsp:cNvPr id="0" name=""/>
        <dsp:cNvSpPr/>
      </dsp:nvSpPr>
      <dsp:spPr>
        <a:xfrm>
          <a:off x="4564581" y="3075230"/>
          <a:ext cx="2201776" cy="80883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Availability of light and nutrients</a:t>
          </a:r>
          <a:endParaRPr lang="es-ES" sz="1800" kern="1200" dirty="0">
            <a:latin typeface="Times New Roman" panose="02020603050405020304" pitchFamily="18" charset="0"/>
            <a:cs typeface="Times New Roman" panose="02020603050405020304" pitchFamily="18" charset="0"/>
          </a:endParaRPr>
        </a:p>
      </dsp:txBody>
      <dsp:txXfrm>
        <a:off x="4588271" y="3098920"/>
        <a:ext cx="2154396" cy="761454"/>
      </dsp:txXfrm>
    </dsp:sp>
    <dsp:sp modelId="{9C790987-CD44-4C8E-802C-479F37C41030}">
      <dsp:nvSpPr>
        <dsp:cNvPr id="0" name=""/>
        <dsp:cNvSpPr/>
      </dsp:nvSpPr>
      <dsp:spPr>
        <a:xfrm>
          <a:off x="46675" y="250736"/>
          <a:ext cx="1617668" cy="80883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Times New Roman" panose="02020603050405020304" pitchFamily="18" charset="0"/>
              <a:cs typeface="Times New Roman" panose="02020603050405020304" pitchFamily="18" charset="0"/>
            </a:rPr>
            <a:t>At </a:t>
          </a:r>
          <a:r>
            <a:rPr lang="en-US" sz="1800" kern="1200" noProof="0" dirty="0">
              <a:latin typeface="Times New Roman" panose="02020603050405020304" pitchFamily="18" charset="0"/>
              <a:cs typeface="Times New Roman" panose="02020603050405020304" pitchFamily="18" charset="0"/>
            </a:rPr>
            <a:t>the small scales</a:t>
          </a:r>
        </a:p>
      </dsp:txBody>
      <dsp:txXfrm>
        <a:off x="70365" y="274426"/>
        <a:ext cx="1570288" cy="761454"/>
      </dsp:txXfrm>
    </dsp:sp>
    <dsp:sp modelId="{C79FA4FB-BD88-4A6C-B338-B0CE073D1AE4}">
      <dsp:nvSpPr>
        <dsp:cNvPr id="0" name=""/>
        <dsp:cNvSpPr/>
      </dsp:nvSpPr>
      <dsp:spPr>
        <a:xfrm rot="21572275">
          <a:off x="1664321" y="631644"/>
          <a:ext cx="1388053" cy="35824"/>
        </a:xfrm>
        <a:custGeom>
          <a:avLst/>
          <a:gdLst/>
          <a:ahLst/>
          <a:cxnLst/>
          <a:rect l="0" t="0" r="0" b="0"/>
          <a:pathLst>
            <a:path>
              <a:moveTo>
                <a:pt x="0" y="17912"/>
              </a:moveTo>
              <a:lnTo>
                <a:pt x="1388053" y="1791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23646" y="614855"/>
        <a:ext cx="69402" cy="69402"/>
      </dsp:txXfrm>
    </dsp:sp>
    <dsp:sp modelId="{E70AD7B7-81F1-407E-881A-CD04C696E25C}">
      <dsp:nvSpPr>
        <dsp:cNvPr id="0" name=""/>
        <dsp:cNvSpPr/>
      </dsp:nvSpPr>
      <dsp:spPr>
        <a:xfrm>
          <a:off x="3052352" y="1"/>
          <a:ext cx="3631326" cy="128791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black"/>
              </a:solidFill>
              <a:latin typeface="Times New Roman" panose="02020603050405020304" pitchFamily="18" charset="0"/>
              <a:cs typeface="Times New Roman" panose="02020603050405020304" pitchFamily="18" charset="0"/>
            </a:rPr>
            <a:t>Energy and matter transfer processes through the planktonic food webs</a:t>
          </a:r>
          <a:endParaRPr lang="es-ES" sz="1800" kern="1200" dirty="0">
            <a:latin typeface="Times New Roman" panose="02020603050405020304" pitchFamily="18" charset="0"/>
            <a:cs typeface="Times New Roman" panose="02020603050405020304" pitchFamily="18" charset="0"/>
          </a:endParaRPr>
        </a:p>
      </dsp:txBody>
      <dsp:txXfrm>
        <a:off x="3090074" y="37723"/>
        <a:ext cx="3555882" cy="12124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13780-42C8-9C4D-BB2E-9131CC760CED}" type="datetimeFigureOut">
              <a:rPr lang="es-ES" smtClean="0"/>
              <a:t>8/4/20</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32B57-FD79-7044-98ED-0B0B1DB4403A}" type="slidenum">
              <a:rPr lang="es-ES" smtClean="0"/>
              <a:t>‹Nº›</a:t>
            </a:fld>
            <a:endParaRPr lang="es-ES"/>
          </a:p>
        </p:txBody>
      </p:sp>
    </p:spTree>
    <p:extLst>
      <p:ext uri="{BB962C8B-B14F-4D97-AF65-F5344CB8AC3E}">
        <p14:creationId xmlns:p14="http://schemas.microsoft.com/office/powerpoint/2010/main" val="317752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632B57-FD79-7044-98ED-0B0B1DB4403A}" type="slidenum">
              <a:rPr lang="es-ES" smtClean="0"/>
              <a:t>1</a:t>
            </a:fld>
            <a:endParaRPr lang="es-ES"/>
          </a:p>
        </p:txBody>
      </p:sp>
    </p:spTree>
    <p:extLst>
      <p:ext uri="{BB962C8B-B14F-4D97-AF65-F5344CB8AC3E}">
        <p14:creationId xmlns:p14="http://schemas.microsoft.com/office/powerpoint/2010/main" val="2702235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Although internal waves propagate along the pycnocline, currents within them can produce convergent and divergent zones on the ocean surface that move in phase with the internal wave’s subsurface crests and troughs and are detectable in Synthetic Aperture Radars (SAR). </a:t>
            </a:r>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10</a:t>
            </a:fld>
            <a:endParaRPr lang="es-ES"/>
          </a:p>
        </p:txBody>
      </p:sp>
    </p:spTree>
    <p:extLst>
      <p:ext uri="{BB962C8B-B14F-4D97-AF65-F5344CB8AC3E}">
        <p14:creationId xmlns:p14="http://schemas.microsoft.com/office/powerpoint/2010/main" val="1544316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Due to the key role that turbulence plays in resource supply and phytoplankton growth, model formulations aiming to explain the behavior of individual phytoplankton cells, or the distribution and abundance of functional groups, frequently include turbulence as a control factor. </a:t>
            </a:r>
            <a:r>
              <a:rPr lang="en-US" sz="1200" kern="1200" dirty="0" err="1">
                <a:solidFill>
                  <a:schemeClr val="tx1"/>
                </a:solidFill>
                <a:effectLst/>
                <a:latin typeface="+mn-lt"/>
                <a:ea typeface="+mn-ea"/>
                <a:cs typeface="+mn-cs"/>
              </a:rPr>
              <a:t>Margalef’s</a:t>
            </a:r>
            <a:r>
              <a:rPr lang="en-US" sz="1200" kern="1200" dirty="0">
                <a:solidFill>
                  <a:schemeClr val="tx1"/>
                </a:solidFill>
                <a:effectLst/>
                <a:latin typeface="+mn-lt"/>
                <a:ea typeface="+mn-ea"/>
                <a:cs typeface="+mn-cs"/>
              </a:rPr>
              <a:t> mandala was one of the first attempts to describe the role of turbulence in the selection of different “life-forms” of phytoplankton in a conceptual model.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original model, different phytoplankton groups were placed in an ecological space defined by mixing levels and nutrient concentration. The main sequence of phytoplankton follows a diagonal from upper right (high turbulence-high nutrient) to lower left (low turbulence-low nutrient). Diatoms are dominant in turbulent water rich in nutrients, whereas dinoflagellates dominate in stratified waters where nutrients are scarce. The combination of high nutrient concentration with low turbulence is the red tide sequence, characterized by species that form harmful algal blooms (HABs). Low-nutrient, high-turbulence conditions were considered void or empty in the original mandala.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11</a:t>
            </a:fld>
            <a:endParaRPr lang="es-ES"/>
          </a:p>
        </p:txBody>
      </p:sp>
    </p:spTree>
    <p:extLst>
      <p:ext uri="{BB962C8B-B14F-4D97-AF65-F5344CB8AC3E}">
        <p14:creationId xmlns:p14="http://schemas.microsoft.com/office/powerpoint/2010/main" val="951796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of the ideas for the mandala were probably based on observations conducted by </a:t>
            </a:r>
            <a:r>
              <a:rPr lang="en-US" sz="1200" kern="1200" dirty="0" err="1">
                <a:solidFill>
                  <a:schemeClr val="tx1"/>
                </a:solidFill>
                <a:effectLst/>
                <a:latin typeface="+mn-lt"/>
                <a:ea typeface="+mn-ea"/>
                <a:cs typeface="+mn-cs"/>
              </a:rPr>
              <a:t>Margalef</a:t>
            </a:r>
            <a:r>
              <a:rPr lang="en-US" sz="1200" kern="1200" dirty="0">
                <a:solidFill>
                  <a:schemeClr val="tx1"/>
                </a:solidFill>
                <a:effectLst/>
                <a:latin typeface="+mn-lt"/>
                <a:ea typeface="+mn-ea"/>
                <a:cs typeface="+mn-cs"/>
              </a:rPr>
              <a:t> in the </a:t>
            </a:r>
            <a:r>
              <a:rPr lang="en-US" sz="1200" kern="1200" dirty="0" err="1">
                <a:solidFill>
                  <a:schemeClr val="tx1"/>
                </a:solidFill>
                <a:effectLst/>
                <a:latin typeface="+mn-lt"/>
                <a:ea typeface="+mn-ea"/>
                <a:cs typeface="+mn-cs"/>
              </a:rPr>
              <a:t>Ría</a:t>
            </a:r>
            <a:r>
              <a:rPr lang="en-US" sz="1200" kern="1200" dirty="0">
                <a:solidFill>
                  <a:schemeClr val="tx1"/>
                </a:solidFill>
                <a:effectLst/>
                <a:latin typeface="+mn-lt"/>
                <a:ea typeface="+mn-ea"/>
                <a:cs typeface="+mn-cs"/>
              </a:rPr>
              <a:t> de Vigo. Due to its highly dynamic nature and elevated biological productivity, the </a:t>
            </a:r>
            <a:r>
              <a:rPr lang="en-US" sz="1200" kern="1200" dirty="0" err="1">
                <a:solidFill>
                  <a:schemeClr val="tx1"/>
                </a:solidFill>
                <a:effectLst/>
                <a:latin typeface="+mn-lt"/>
                <a:ea typeface="+mn-ea"/>
                <a:cs typeface="+mn-cs"/>
              </a:rPr>
              <a:t>Ría</a:t>
            </a:r>
            <a:r>
              <a:rPr lang="en-US" sz="1200" kern="1200" dirty="0">
                <a:solidFill>
                  <a:schemeClr val="tx1"/>
                </a:solidFill>
                <a:effectLst/>
                <a:latin typeface="+mn-lt"/>
                <a:ea typeface="+mn-ea"/>
                <a:cs typeface="+mn-cs"/>
              </a:rPr>
              <a:t> de Vigo has been the focus of numerous investigations on phytoplankton species composition and its relationship with environmental factors, which illustrate the main aspects of the succession formulated by </a:t>
            </a:r>
            <a:r>
              <a:rPr lang="en-US" sz="1200" kern="1200" dirty="0" err="1">
                <a:solidFill>
                  <a:schemeClr val="tx1"/>
                </a:solidFill>
                <a:effectLst/>
                <a:latin typeface="+mn-lt"/>
                <a:ea typeface="+mn-ea"/>
                <a:cs typeface="+mn-cs"/>
              </a:rPr>
              <a:t>Margalef</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Ría</a:t>
            </a:r>
            <a:r>
              <a:rPr lang="en-US" sz="1200" kern="1200" dirty="0">
                <a:solidFill>
                  <a:schemeClr val="tx1"/>
                </a:solidFill>
                <a:effectLst/>
                <a:latin typeface="+mn-lt"/>
                <a:ea typeface="+mn-ea"/>
                <a:cs typeface="+mn-cs"/>
              </a:rPr>
              <a:t> de Vigo is the southernmost of the </a:t>
            </a:r>
            <a:r>
              <a:rPr lang="en-US" sz="1200" kern="1200" dirty="0" err="1">
                <a:solidFill>
                  <a:schemeClr val="tx1"/>
                </a:solidFill>
                <a:effectLst/>
                <a:latin typeface="+mn-lt"/>
                <a:ea typeface="+mn-ea"/>
                <a:cs typeface="+mn-cs"/>
              </a:rPr>
              <a:t>Rías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Baixas</a:t>
            </a:r>
            <a:r>
              <a:rPr lang="en-US" sz="1200" kern="1200" dirty="0">
                <a:solidFill>
                  <a:schemeClr val="tx1"/>
                </a:solidFill>
                <a:effectLst/>
                <a:latin typeface="+mn-lt"/>
                <a:ea typeface="+mn-ea"/>
                <a:cs typeface="+mn-cs"/>
              </a:rPr>
              <a:t>, that are four V-shaped coastal </a:t>
            </a:r>
            <a:r>
              <a:rPr lang="en-US" sz="1200" kern="1200" dirty="0" err="1">
                <a:solidFill>
                  <a:schemeClr val="tx1"/>
                </a:solidFill>
                <a:effectLst/>
                <a:latin typeface="+mn-lt"/>
                <a:ea typeface="+mn-ea"/>
                <a:cs typeface="+mn-cs"/>
              </a:rPr>
              <a:t>embayments</a:t>
            </a:r>
            <a:r>
              <a:rPr lang="en-US" sz="1200" kern="1200" dirty="0">
                <a:solidFill>
                  <a:schemeClr val="tx1"/>
                </a:solidFill>
                <a:effectLst/>
                <a:latin typeface="+mn-lt"/>
                <a:ea typeface="+mn-ea"/>
                <a:cs typeface="+mn-cs"/>
              </a:rPr>
              <a:t> that are part of the Iberia-Canary upwelling domain. </a:t>
            </a:r>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12</a:t>
            </a:fld>
            <a:endParaRPr lang="es-ES"/>
          </a:p>
        </p:txBody>
      </p:sp>
    </p:spTree>
    <p:extLst>
      <p:ext uri="{BB962C8B-B14F-4D97-AF65-F5344CB8AC3E}">
        <p14:creationId xmlns:p14="http://schemas.microsoft.com/office/powerpoint/2010/main" val="358262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kern="1200" dirty="0">
                <a:solidFill>
                  <a:schemeClr val="tx1"/>
                </a:solidFill>
                <a:effectLst/>
                <a:latin typeface="+mn-lt"/>
                <a:ea typeface="+mn-ea"/>
                <a:cs typeface="+mn-cs"/>
              </a:rPr>
              <a:t>Northerly winds predominate from April to September, causing upwelling. From October to March the region is under the influence of southerly winds, favorable to downwelling. However, the high variability in wind conditions in this area generates a succession of upwelling-downwelling episodes. </a:t>
            </a:r>
          </a:p>
          <a:p>
            <a:pPr algn="just"/>
            <a:endParaRPr lang="en-US" sz="1200" kern="1200" dirty="0">
              <a:solidFill>
                <a:schemeClr val="tx1"/>
              </a:solidFill>
              <a:effectLst/>
              <a:latin typeface="+mn-lt"/>
              <a:ea typeface="+mn-ea"/>
              <a:cs typeface="+mn-cs"/>
            </a:endParaRPr>
          </a:p>
          <a:p>
            <a:pPr algn="just"/>
            <a:r>
              <a:rPr lang="en-US" sz="1200" kern="1200" dirty="0">
                <a:solidFill>
                  <a:schemeClr val="tx1"/>
                </a:solidFill>
                <a:effectLst/>
                <a:latin typeface="+mn-lt"/>
                <a:ea typeface="+mn-ea"/>
                <a:cs typeface="+mn-cs"/>
              </a:rPr>
              <a:t>Upwelling reinforces the positive estuarine circulation pattern by intruding cold and nutrient-rich sub-surface ﻿as a lower layer into the </a:t>
            </a:r>
            <a:r>
              <a:rPr lang="en-US" sz="1200" kern="1200" dirty="0" err="1">
                <a:solidFill>
                  <a:schemeClr val="tx1"/>
                </a:solidFill>
                <a:effectLst/>
                <a:latin typeface="+mn-lt"/>
                <a:ea typeface="+mn-ea"/>
                <a:cs typeface="+mn-cs"/>
              </a:rPr>
              <a:t>Ría</a:t>
            </a:r>
            <a:r>
              <a:rPr lang="en-US" sz="1200" kern="1200" dirty="0">
                <a:solidFill>
                  <a:schemeClr val="tx1"/>
                </a:solidFill>
                <a:effectLst/>
                <a:latin typeface="+mn-lt"/>
                <a:ea typeface="+mn-ea"/>
                <a:cs typeface="+mn-cs"/>
              </a:rPr>
              <a:t>. During downwelling, warm and salty oceanic surface waters flow into the </a:t>
            </a:r>
            <a:r>
              <a:rPr lang="en-US" sz="1200" kern="1200" dirty="0" err="1">
                <a:solidFill>
                  <a:schemeClr val="tx1"/>
                </a:solidFill>
                <a:effectLst/>
                <a:latin typeface="+mn-lt"/>
                <a:ea typeface="+mn-ea"/>
                <a:cs typeface="+mn-cs"/>
              </a:rPr>
              <a:t>Ría</a:t>
            </a:r>
            <a:r>
              <a:rPr lang="en-US" sz="1200" kern="1200" dirty="0">
                <a:solidFill>
                  <a:schemeClr val="tx1"/>
                </a:solidFill>
                <a:effectLst/>
                <a:latin typeface="+mn-lt"/>
                <a:ea typeface="+mn-ea"/>
                <a:cs typeface="+mn-cs"/>
              </a:rPr>
              <a:t>, ﻿and usually a downwelling front develops where it meets the inner waters with positive circulation. </a:t>
            </a:r>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13</a:t>
            </a:fld>
            <a:endParaRPr lang="es-ES"/>
          </a:p>
        </p:txBody>
      </p:sp>
    </p:spTree>
    <p:extLst>
      <p:ext uri="{BB962C8B-B14F-4D97-AF65-F5344CB8AC3E}">
        <p14:creationId xmlns:p14="http://schemas.microsoft.com/office/powerpoint/2010/main" val="308224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kern="1200" dirty="0">
                <a:solidFill>
                  <a:schemeClr val="tx1"/>
                </a:solidFill>
                <a:effectLst/>
                <a:latin typeface="+mn-lt"/>
                <a:ea typeface="+mn-ea"/>
                <a:cs typeface="+mn-cs"/>
              </a:rPr>
              <a:t>Considering the wide range of temporal and spatial scales that determine the physical and biological coupling in coastal regions, multidisciplinary methodological approaches combining different tools are required.</a:t>
            </a:r>
          </a:p>
          <a:p>
            <a:pPr algn="just"/>
            <a:endParaRPr lang="en-US" sz="1200" kern="1200" dirty="0">
              <a:solidFill>
                <a:schemeClr val="tx1"/>
              </a:solidFill>
              <a:effectLst/>
              <a:latin typeface="+mn-lt"/>
              <a:ea typeface="+mn-ea"/>
              <a:cs typeface="+mn-cs"/>
            </a:endParaRPr>
          </a:p>
          <a:p>
            <a:pPr algn="just"/>
            <a:r>
              <a:rPr lang="en-US" sz="1200" kern="1200" dirty="0">
                <a:solidFill>
                  <a:schemeClr val="tx1"/>
                </a:solidFill>
                <a:effectLst/>
                <a:latin typeface="+mn-lt"/>
                <a:ea typeface="+mn-ea"/>
                <a:cs typeface="+mn-cs"/>
              </a:rPr>
              <a:t>Traditionally, oceanography, and fluid dynamics in general, distinguish Eulerian (measuring the flow from a fixed location) and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(tracking the flow) measurements. </a:t>
            </a:r>
          </a:p>
          <a:p>
            <a:pPr algn="just"/>
            <a:endParaRPr lang="en-US" sz="1200" kern="1200" dirty="0">
              <a:solidFill>
                <a:schemeClr val="tx1"/>
              </a:solidFill>
              <a:effectLst/>
              <a:latin typeface="+mn-lt"/>
              <a:ea typeface="+mn-ea"/>
              <a:cs typeface="+mn-cs"/>
            </a:endParaRPr>
          </a:p>
          <a:p>
            <a:pPr algn="just"/>
            <a:r>
              <a:rPr lang="en-US" sz="1200" kern="1200" dirty="0">
                <a:solidFill>
                  <a:schemeClr val="tx1"/>
                </a:solidFill>
                <a:effectLst/>
                <a:latin typeface="+mn-lt"/>
                <a:ea typeface="+mn-ea"/>
                <a:cs typeface="+mn-cs"/>
              </a:rPr>
              <a:t>﻿The ‘pseudo-</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data analysis technique allows the transformation of Eulerian observations to a quasi-</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frame, removing the effects of advection. This technique can be used to study the evolution of in situ tracer data in the ocean, as for example chlorophyll-a.</a:t>
            </a:r>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14</a:t>
            </a:fld>
            <a:endParaRPr lang="es-ES"/>
          </a:p>
        </p:txBody>
      </p:sp>
    </p:spTree>
    <p:extLst>
      <p:ext uri="{BB962C8B-B14F-4D97-AF65-F5344CB8AC3E}">
        <p14:creationId xmlns:p14="http://schemas.microsoft.com/office/powerpoint/2010/main" val="2606165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15</a:t>
            </a:fld>
            <a:endParaRPr lang="es-ES"/>
          </a:p>
        </p:txBody>
      </p:sp>
    </p:spTree>
    <p:extLst>
      <p:ext uri="{BB962C8B-B14F-4D97-AF65-F5344CB8AC3E}">
        <p14:creationId xmlns:p14="http://schemas.microsoft.com/office/powerpoint/2010/main" val="2105789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Considering</a:t>
            </a:r>
            <a:r>
              <a:rPr lang="es-ES" dirty="0"/>
              <a:t> </a:t>
            </a:r>
            <a:r>
              <a:rPr lang="es-ES" dirty="0" err="1"/>
              <a:t>this</a:t>
            </a:r>
            <a:r>
              <a:rPr lang="es-ES" dirty="0"/>
              <a:t> </a:t>
            </a:r>
            <a:r>
              <a:rPr lang="es-ES" dirty="0" err="1"/>
              <a:t>background</a:t>
            </a:r>
            <a:r>
              <a:rPr lang="es-ES" dirty="0"/>
              <a:t>, </a:t>
            </a:r>
            <a:r>
              <a:rPr lang="es-ES" dirty="0" err="1"/>
              <a:t>the</a:t>
            </a:r>
            <a:r>
              <a:rPr lang="es-ES" dirty="0"/>
              <a:t> </a:t>
            </a:r>
            <a:r>
              <a:rPr lang="es-ES" dirty="0" err="1"/>
              <a:t>following</a:t>
            </a:r>
            <a:r>
              <a:rPr lang="es-ES" dirty="0"/>
              <a:t> </a:t>
            </a:r>
            <a:r>
              <a:rPr lang="es-ES" dirty="0" err="1"/>
              <a:t>hypothesis</a:t>
            </a:r>
            <a:r>
              <a:rPr lang="es-ES" dirty="0"/>
              <a:t> </a:t>
            </a:r>
            <a:r>
              <a:rPr lang="es-ES" dirty="0" err="1"/>
              <a:t>was</a:t>
            </a:r>
            <a:r>
              <a:rPr lang="es-ES" dirty="0"/>
              <a:t> </a:t>
            </a:r>
            <a:r>
              <a:rPr lang="es-ES" dirty="0" err="1"/>
              <a:t>formulated</a:t>
            </a:r>
            <a:r>
              <a:rPr lang="es-ES" dirty="0"/>
              <a:t>:</a:t>
            </a:r>
          </a:p>
          <a:p>
            <a:endParaRPr lang="es-ES" dirty="0"/>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16</a:t>
            </a:fld>
            <a:endParaRPr lang="es-ES"/>
          </a:p>
        </p:txBody>
      </p:sp>
    </p:spTree>
    <p:extLst>
      <p:ext uri="{BB962C8B-B14F-4D97-AF65-F5344CB8AC3E}">
        <p14:creationId xmlns:p14="http://schemas.microsoft.com/office/powerpoint/2010/main" val="3284448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And </a:t>
            </a:r>
            <a:r>
              <a:rPr lang="es-ES" dirty="0" err="1"/>
              <a:t>the</a:t>
            </a:r>
            <a:r>
              <a:rPr lang="es-ES" dirty="0"/>
              <a:t> </a:t>
            </a:r>
            <a:r>
              <a:rPr lang="es-ES" dirty="0" err="1"/>
              <a:t>specific</a:t>
            </a:r>
            <a:r>
              <a:rPr lang="es-ES" dirty="0"/>
              <a:t> </a:t>
            </a:r>
            <a:r>
              <a:rPr lang="es-ES" dirty="0" err="1"/>
              <a:t>objectives</a:t>
            </a:r>
            <a:r>
              <a:rPr lang="es-ES" dirty="0"/>
              <a:t> </a:t>
            </a:r>
            <a:r>
              <a:rPr lang="es-ES" dirty="0" err="1"/>
              <a:t>proposed</a:t>
            </a:r>
            <a:r>
              <a:rPr lang="es-ES" dirty="0"/>
              <a:t> to </a:t>
            </a:r>
            <a:r>
              <a:rPr lang="es-ES" dirty="0" err="1"/>
              <a:t>assess</a:t>
            </a:r>
            <a:r>
              <a:rPr lang="es-ES" dirty="0"/>
              <a:t> </a:t>
            </a:r>
            <a:r>
              <a:rPr lang="es-ES" dirty="0" err="1"/>
              <a:t>the</a:t>
            </a:r>
            <a:r>
              <a:rPr lang="es-ES" dirty="0"/>
              <a:t> </a:t>
            </a:r>
            <a:r>
              <a:rPr lang="es-ES" dirty="0" err="1"/>
              <a:t>hypothesis</a:t>
            </a:r>
            <a:r>
              <a:rPr lang="es-ES" dirty="0"/>
              <a:t> </a:t>
            </a:r>
            <a:r>
              <a:rPr lang="es-ES" dirty="0" err="1"/>
              <a:t>were</a:t>
            </a:r>
            <a:r>
              <a:rPr lang="es-ES" dirty="0"/>
              <a:t>:</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17</a:t>
            </a:fld>
            <a:endParaRPr lang="es-ES"/>
          </a:p>
        </p:txBody>
      </p:sp>
    </p:spTree>
    <p:extLst>
      <p:ext uri="{BB962C8B-B14F-4D97-AF65-F5344CB8AC3E}">
        <p14:creationId xmlns:p14="http://schemas.microsoft.com/office/powerpoint/2010/main" val="2089902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alcanzar estos objetivos, utilizamos una metodología multidisciplinar</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18</a:t>
            </a:fld>
            <a:endParaRPr lang="es-ES"/>
          </a:p>
        </p:txBody>
      </p:sp>
    </p:spTree>
    <p:extLst>
      <p:ext uri="{BB962C8B-B14F-4D97-AF65-F5344CB8AC3E}">
        <p14:creationId xmlns:p14="http://schemas.microsoft.com/office/powerpoint/2010/main" val="271674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Existen diferentes escalas de interacción y solapamiento entre procesos físicos y biológicos. Por ejemplo, la turbulencia de </a:t>
            </a:r>
            <a:r>
              <a:rPr lang="es-ES" sz="1200" b="0" i="0" kern="1200" dirty="0" err="1">
                <a:solidFill>
                  <a:schemeClr val="tx1"/>
                </a:solidFill>
                <a:effectLst/>
                <a:latin typeface="+mn-lt"/>
                <a:ea typeface="+mn-ea"/>
                <a:cs typeface="+mn-cs"/>
              </a:rPr>
              <a:t>microescala</a:t>
            </a:r>
            <a:r>
              <a:rPr lang="es-ES" sz="1200" b="0" i="0" kern="1200" dirty="0">
                <a:solidFill>
                  <a:schemeClr val="tx1"/>
                </a:solidFill>
                <a:effectLst/>
                <a:latin typeface="+mn-lt"/>
                <a:ea typeface="+mn-ea"/>
                <a:cs typeface="+mn-cs"/>
              </a:rPr>
              <a:t> influye en el crecimiento planctónico en escalas de milímetros-centímetros. La cizalla de escala fina, en la formación de capas finas en escalas de metros. Los frentes y </a:t>
            </a:r>
            <a:r>
              <a:rPr lang="es-ES" sz="1200" b="0" i="0" kern="1200" dirty="0" err="1">
                <a:solidFill>
                  <a:schemeClr val="tx1"/>
                </a:solidFill>
                <a:effectLst/>
                <a:latin typeface="+mn-lt"/>
                <a:ea typeface="+mn-ea"/>
                <a:cs typeface="+mn-cs"/>
              </a:rPr>
              <a:t>eddies</a:t>
            </a:r>
            <a:r>
              <a:rPr lang="es-ES" sz="1200" b="0" i="0" kern="1200" dirty="0">
                <a:solidFill>
                  <a:schemeClr val="tx1"/>
                </a:solidFill>
                <a:effectLst/>
                <a:latin typeface="+mn-lt"/>
                <a:ea typeface="+mn-ea"/>
                <a:cs typeface="+mn-cs"/>
              </a:rPr>
              <a:t> en la formación de parches en escalas de kilómetros…</a:t>
            </a:r>
          </a:p>
          <a:p>
            <a:endParaRPr lang="es-E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F0632B57-FD79-7044-98ED-0B0B1DB4403A}" type="slidenum">
              <a:rPr lang="es-ES" smtClean="0"/>
              <a:t>19</a:t>
            </a:fld>
            <a:endParaRPr lang="es-ES"/>
          </a:p>
        </p:txBody>
      </p:sp>
    </p:spTree>
    <p:extLst>
      <p:ext uri="{BB962C8B-B14F-4D97-AF65-F5344CB8AC3E}">
        <p14:creationId xmlns:p14="http://schemas.microsoft.com/office/powerpoint/2010/main" val="2628111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632B57-FD79-7044-98ED-0B0B1DB4403A}" type="slidenum">
              <a:rPr lang="es-ES" smtClean="0"/>
              <a:t>2</a:t>
            </a:fld>
            <a:endParaRPr lang="es-ES"/>
          </a:p>
        </p:txBody>
      </p:sp>
    </p:spTree>
    <p:extLst>
      <p:ext uri="{BB962C8B-B14F-4D97-AF65-F5344CB8AC3E}">
        <p14:creationId xmlns:p14="http://schemas.microsoft.com/office/powerpoint/2010/main" val="4198675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Por lo tanto, se realizaron muestreos en diferentes regiones del océano global y en diferentes escalas espaciales y temporales</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20</a:t>
            </a:fld>
            <a:endParaRPr lang="es-ES"/>
          </a:p>
        </p:txBody>
      </p:sp>
    </p:spTree>
    <p:extLst>
      <p:ext uri="{BB962C8B-B14F-4D97-AF65-F5344CB8AC3E}">
        <p14:creationId xmlns:p14="http://schemas.microsoft.com/office/powerpoint/2010/main" val="1140643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Agosto de 2013 se realizó un muestreo de 27 horas en una estación central en la Ría de Vigo. Se obtuvieron en continuo datos de velocidades de corriente, mediante un ADCP fondeado y datos de fluorescencia, medidos con un perfilador. </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21</a:t>
            </a:fld>
            <a:endParaRPr lang="es-ES"/>
          </a:p>
        </p:txBody>
      </p:sp>
    </p:spTree>
    <p:extLst>
      <p:ext uri="{BB962C8B-B14F-4D97-AF65-F5344CB8AC3E}">
        <p14:creationId xmlns:p14="http://schemas.microsoft.com/office/powerpoint/2010/main" val="588166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transformó la distribución de clorofila medida en la estación de muestreo de forma </a:t>
            </a:r>
            <a:r>
              <a:rPr lang="es-ES" dirty="0" err="1"/>
              <a:t>Euleriana</a:t>
            </a:r>
            <a:r>
              <a:rPr lang="es-ES" dirty="0"/>
              <a:t> a un marco </a:t>
            </a:r>
            <a:r>
              <a:rPr lang="es-ES" dirty="0" err="1"/>
              <a:t>pseudo-Lagrangiano</a:t>
            </a:r>
            <a:r>
              <a:rPr lang="es-ES" dirty="0"/>
              <a:t>.</a:t>
            </a:r>
          </a:p>
          <a:p>
            <a:r>
              <a:rPr lang="es-ES" dirty="0"/>
              <a:t>Aplicando los datos de velocidad de corriente a las muestras adquiridas en el tiempo, se infiere cuál habría sido la distribución de las muestras en el espacio.</a:t>
            </a:r>
          </a:p>
          <a:p>
            <a:endParaRPr lang="es-ES" dirty="0"/>
          </a:p>
          <a:p>
            <a:r>
              <a:rPr lang="es-ES" dirty="0"/>
              <a:t>Además, esta transformación elimina la </a:t>
            </a:r>
            <a:r>
              <a:rPr lang="es-ES" dirty="0" err="1"/>
              <a:t>adveción</a:t>
            </a:r>
            <a:r>
              <a:rPr lang="es-ES" dirty="0"/>
              <a:t>, haciendo posible el cálculo de las tasas netas de cambio de la clorofila. </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22</a:t>
            </a:fld>
            <a:endParaRPr lang="es-ES"/>
          </a:p>
        </p:txBody>
      </p:sp>
    </p:spTree>
    <p:extLst>
      <p:ext uri="{BB962C8B-B14F-4D97-AF65-F5344CB8AC3E}">
        <p14:creationId xmlns:p14="http://schemas.microsoft.com/office/powerpoint/2010/main" val="644769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También en Agosto de 2013, se realizaron dos muestreos intensivos durante un periodo de mareas vivas y otro de mareas muestras, durante aproximadamente 25 horas cada uno, en los que se repitió el mismo esquema de muestreo. </a:t>
            </a:r>
          </a:p>
          <a:p>
            <a:endParaRPr lang="es-ES" dirty="0"/>
          </a:p>
          <a:p>
            <a:r>
              <a:rPr lang="es-ES" dirty="0"/>
              <a:t>En la boca de la Ría, se obtuvo un registro en continuo de variables de turbulencia de microestructura y variables hidrográficas, interrumpido cada hora para obtener muestras de nutrientes inorgánicos. Al principio y al final de cada muestreo, se recogieron muestras para la determinación de la comunidad de fitoplancton.</a:t>
            </a:r>
          </a:p>
          <a:p>
            <a:endParaRPr lang="es-ES" dirty="0"/>
          </a:p>
          <a:p>
            <a:r>
              <a:rPr lang="es-ES" dirty="0"/>
              <a:t>En una estación externa, un perfilador </a:t>
            </a:r>
            <a:r>
              <a:rPr lang="es-ES" dirty="0" err="1"/>
              <a:t>wire</a:t>
            </a:r>
            <a:r>
              <a:rPr lang="es-ES" dirty="0"/>
              <a:t>-Walker obtuvo un registro de temperatura y fluorescencia en continuo.</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23</a:t>
            </a:fld>
            <a:endParaRPr lang="es-ES"/>
          </a:p>
        </p:txBody>
      </p:sp>
    </p:spTree>
    <p:extLst>
      <p:ext uri="{BB962C8B-B14F-4D97-AF65-F5344CB8AC3E}">
        <p14:creationId xmlns:p14="http://schemas.microsoft.com/office/powerpoint/2010/main" val="3143758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defTabSz="990478">
              <a:defRPr/>
            </a:pPr>
            <a:r>
              <a:rPr lang="es-ES" dirty="0"/>
              <a:t>Además, partir de imágenes SAR en mareas vivas y mareas muertas, se calculó un proxy de la energía de las ondas internas mediante el análisis de los perfiles de intensidad de </a:t>
            </a:r>
            <a:r>
              <a:rPr lang="es-ES" dirty="0" err="1"/>
              <a:t>retrodispersión</a:t>
            </a:r>
            <a:r>
              <a:rPr lang="es-ES" dirty="0"/>
              <a:t>. </a:t>
            </a:r>
          </a:p>
          <a:p>
            <a:pPr algn="just" defTabSz="990478">
              <a:defRPr/>
            </a:pPr>
            <a:endParaRPr lang="es-ES" dirty="0"/>
          </a:p>
          <a:p>
            <a:pPr algn="just" defTabSz="990478">
              <a:defRPr/>
            </a:pPr>
            <a:endParaRPr lang="es-ES" dirty="0"/>
          </a:p>
        </p:txBody>
      </p:sp>
      <p:sp>
        <p:nvSpPr>
          <p:cNvPr id="4" name="3 Marcador de número de diapositiva"/>
          <p:cNvSpPr>
            <a:spLocks noGrp="1"/>
          </p:cNvSpPr>
          <p:nvPr>
            <p:ph type="sldNum" sz="quarter" idx="10"/>
          </p:nvPr>
        </p:nvSpPr>
        <p:spPr/>
        <p:txBody>
          <a:bodyPr/>
          <a:lstStyle/>
          <a:p>
            <a:fld id="{78C187EC-2EE7-46CA-BD07-89561CA8B823}" type="slidenum">
              <a:rPr lang="es-ES" smtClean="0"/>
              <a:pPr/>
              <a:t>24</a:t>
            </a:fld>
            <a:endParaRPr lang="es-ES"/>
          </a:p>
        </p:txBody>
      </p:sp>
    </p:spTree>
    <p:extLst>
      <p:ext uri="{BB962C8B-B14F-4D97-AF65-F5344CB8AC3E}">
        <p14:creationId xmlns:p14="http://schemas.microsoft.com/office/powerpoint/2010/main" val="748462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Por último, se combinaron datos de turbulencia de microestructura, nutrientes inorgánicos, </a:t>
            </a:r>
            <a:r>
              <a:rPr lang="es-ES" dirty="0" err="1"/>
              <a:t>irradiancia</a:t>
            </a:r>
            <a:r>
              <a:rPr lang="es-ES" dirty="0"/>
              <a:t> PAR y de la comunidad de fitoplancton tomados en diferentes escalas temporales en 3 regiones diferentes del océano global: en zonas tropicales y subtropicales (ambiente oligotrófico), el NW del Mediterráneo (ambiente </a:t>
            </a:r>
            <a:r>
              <a:rPr lang="es-ES" dirty="0" err="1"/>
              <a:t>mesotrófico</a:t>
            </a:r>
            <a:r>
              <a:rPr lang="es-ES" dirty="0"/>
              <a:t>) y la zona de afloramiento de Galicia (ambiente eutrófico). </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25</a:t>
            </a:fld>
            <a:endParaRPr lang="es-ES"/>
          </a:p>
        </p:txBody>
      </p:sp>
    </p:spTree>
    <p:extLst>
      <p:ext uri="{BB962C8B-B14F-4D97-AF65-F5344CB8AC3E}">
        <p14:creationId xmlns:p14="http://schemas.microsoft.com/office/powerpoint/2010/main" val="2531845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En cada una de las estaciones de muestreo se calculó el suministro de nutrientes mediante difusión turbulenta. Para las zonas tropicales y subtropicales se incluyó una estima de la fijación de nitrógeno y en el afloramiento de Galicia una estima del flujo </a:t>
            </a:r>
            <a:r>
              <a:rPr lang="es-ES" dirty="0" err="1"/>
              <a:t>advectivo</a:t>
            </a:r>
            <a:r>
              <a:rPr lang="es-ES" dirty="0"/>
              <a:t>.</a:t>
            </a:r>
          </a:p>
          <a:p>
            <a:pPr algn="just"/>
            <a:endParaRPr lang="es-ES" dirty="0"/>
          </a:p>
          <a:p>
            <a:pPr algn="just"/>
            <a:r>
              <a:rPr lang="es-ES" dirty="0"/>
              <a:t>También se calculó un índice de disponibilidad de luz en la capa de mezcla. La capa de mezcla fue caracterizada con un criterio de turbulencia. </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26</a:t>
            </a:fld>
            <a:endParaRPr lang="es-ES"/>
          </a:p>
        </p:txBody>
      </p:sp>
    </p:spTree>
    <p:extLst>
      <p:ext uri="{BB962C8B-B14F-4D97-AF65-F5344CB8AC3E}">
        <p14:creationId xmlns:p14="http://schemas.microsoft.com/office/powerpoint/2010/main" val="858636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600" dirty="0"/>
              <a:t>Para determinar la composición de la comunidad de fitoplancton, se utilizaron dos aproximaciones diferentes. </a:t>
            </a:r>
          </a:p>
          <a:p>
            <a:pPr algn="l"/>
            <a:endParaRPr lang="es-ES" sz="1600" dirty="0"/>
          </a:p>
          <a:p>
            <a:pPr algn="l"/>
            <a:r>
              <a:rPr lang="es-ES" sz="1600" dirty="0"/>
              <a:t>A partir de la concentración de pigmentos fotosintéticos, utilizando las ecuaciones de Letelier et al., es posible calcular la clorofila-a de 4 grandes grupos de fitoplancton: diatomeas, dinoflagelados, pico- &amp; </a:t>
            </a:r>
            <a:r>
              <a:rPr lang="es-ES" sz="1600" dirty="0" err="1"/>
              <a:t>nanoeucariotas</a:t>
            </a:r>
            <a:r>
              <a:rPr lang="es-ES" sz="1600" dirty="0"/>
              <a:t> y cianobacterias.</a:t>
            </a:r>
          </a:p>
          <a:p>
            <a:pPr algn="l"/>
            <a:endParaRPr lang="es-ES" sz="1600" dirty="0"/>
          </a:p>
          <a:p>
            <a:pPr algn="l"/>
            <a:r>
              <a:rPr lang="es-ES" sz="1600" dirty="0"/>
              <a:t>A partir de los datos de abundancia al microscopio, utilizando los factores de conversión de volumen a carbono, es posible calcular la biomasa únicamente de diatomeas y dinoflagelados. </a:t>
            </a:r>
          </a:p>
          <a:p>
            <a:pPr algn="l"/>
            <a:endParaRPr lang="es-ES" sz="1600" dirty="0"/>
          </a:p>
          <a:p>
            <a:pPr algn="l"/>
            <a:r>
              <a:rPr lang="es-ES" dirty="0"/>
              <a:t>Con la microscopía no es posible obtener una buena discriminación de las células de pico y </a:t>
            </a:r>
            <a:r>
              <a:rPr lang="es-ES" dirty="0" err="1"/>
              <a:t>nanoplancton</a:t>
            </a:r>
            <a:r>
              <a:rPr lang="es-ES" dirty="0"/>
              <a:t>, debido a su pequeño tamaño. Por lo tanto, la microscopía solo proporciona información fiable sobre células grandes, pero con los pigmentos es posible estudiar toda la comunidad de fitoplancton. El uso de ambas técnicas por separado proporciona una descripción completa de la estructura de la comunidad de fitoplancton.</a:t>
            </a:r>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27</a:t>
            </a:fld>
            <a:endParaRPr lang="es-ES"/>
          </a:p>
        </p:txBody>
      </p:sp>
    </p:spTree>
    <p:extLst>
      <p:ext uri="{BB962C8B-B14F-4D97-AF65-F5344CB8AC3E}">
        <p14:creationId xmlns:p14="http://schemas.microsoft.com/office/powerpoint/2010/main" val="2314659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632B57-FD79-7044-98ED-0B0B1DB4403A}" type="slidenum">
              <a:rPr lang="es-ES" smtClean="0"/>
              <a:t>28</a:t>
            </a:fld>
            <a:endParaRPr lang="es-ES"/>
          </a:p>
        </p:txBody>
      </p:sp>
    </p:spTree>
    <p:extLst>
      <p:ext uri="{BB962C8B-B14F-4D97-AF65-F5344CB8AC3E}">
        <p14:creationId xmlns:p14="http://schemas.microsoft.com/office/powerpoint/2010/main" val="490244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Comenzamos con los resultados relacionados con el objetivo de aplicar una transformación </a:t>
            </a:r>
            <a:r>
              <a:rPr lang="es-ES" dirty="0" err="1"/>
              <a:t>pseudo-Lagrangiana</a:t>
            </a:r>
            <a:r>
              <a:rPr lang="es-ES" dirty="0"/>
              <a:t> a una serie temporal de clorofila</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29</a:t>
            </a:fld>
            <a:endParaRPr lang="es-ES"/>
          </a:p>
        </p:txBody>
      </p:sp>
    </p:spTree>
    <p:extLst>
      <p:ext uri="{BB962C8B-B14F-4D97-AF65-F5344CB8AC3E}">
        <p14:creationId xmlns:p14="http://schemas.microsoft.com/office/powerpoint/2010/main" val="366045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a:t>
            </a:r>
            <a:r>
              <a:rPr lang="en-US" noProof="0" dirty="0"/>
              <a:t>Biological processes on land and in the oceans affect the global carbon cycle. </a:t>
            </a:r>
          </a:p>
          <a:p>
            <a:pPr algn="just"/>
            <a:endParaRPr lang="en-US" noProof="0" dirty="0"/>
          </a:p>
          <a:p>
            <a:pPr algn="just"/>
            <a:r>
              <a:rPr lang="en-US" noProof="0" dirty="0"/>
              <a:t>This MODIS satellite image of global primary production shows in dark colors the low values and in bright colors the high values.  </a:t>
            </a:r>
          </a:p>
          <a:p>
            <a:pPr algn="just"/>
            <a:endParaRPr lang="en-US" noProof="0" dirty="0"/>
          </a:p>
          <a:p>
            <a:pPr algn="just"/>
            <a:r>
              <a:rPr lang="en-US" noProof="0" dirty="0"/>
              <a:t>Ocean primary production accounts for 50% of the global production and is dominated by phytoplankton. </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3</a:t>
            </a:fld>
            <a:endParaRPr lang="es-ES"/>
          </a:p>
        </p:txBody>
      </p:sp>
    </p:spTree>
    <p:extLst>
      <p:ext uri="{BB962C8B-B14F-4D97-AF65-F5344CB8AC3E}">
        <p14:creationId xmlns:p14="http://schemas.microsoft.com/office/powerpoint/2010/main" val="4113833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En esta figura se muestran las velocidades</a:t>
            </a:r>
            <a:r>
              <a:rPr lang="es-ES" baseline="0" dirty="0"/>
              <a:t> de corriente, total, residual y mareal en el eje longitudinal al de la Ría, así como la altura de marea. Los valores positivos (rojo) indican entrada y los negativos (azul) salida.</a:t>
            </a:r>
            <a:endParaRPr lang="es-E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ES" baseline="0" dirty="0"/>
              <a:t>La componente residual, mostró una circulación principalmente bicapa, con entrada de agua por el fondo y salida por la superficie, que se intensifica al final del muestreo.</a:t>
            </a:r>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30</a:t>
            </a:fld>
            <a:endParaRPr lang="es-ES"/>
          </a:p>
        </p:txBody>
      </p:sp>
    </p:spTree>
    <p:extLst>
      <p:ext uri="{BB962C8B-B14F-4D97-AF65-F5344CB8AC3E}">
        <p14:creationId xmlns:p14="http://schemas.microsoft.com/office/powerpoint/2010/main" val="2415719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baseline="0" dirty="0"/>
              <a:t>La situación hidrográfica fue de estratificación. Además, se observaron valores de mezcla elevados en los 20 m superiores al final del periodo, coincidiendo con la intensificación del afloramiento.</a:t>
            </a:r>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31</a:t>
            </a:fld>
            <a:endParaRPr lang="es-ES"/>
          </a:p>
        </p:txBody>
      </p:sp>
    </p:spTree>
    <p:extLst>
      <p:ext uri="{BB962C8B-B14F-4D97-AF65-F5344CB8AC3E}">
        <p14:creationId xmlns:p14="http://schemas.microsoft.com/office/powerpoint/2010/main" val="23322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distribución de clorofila muestra un máximo </a:t>
            </a:r>
            <a:r>
              <a:rPr lang="es-ES" dirty="0" err="1"/>
              <a:t>subsuperficial</a:t>
            </a:r>
            <a:r>
              <a:rPr lang="es-ES" dirty="0"/>
              <a:t> en torno a 15 metros de profundidad.</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Representamos la distribución clorofila en un eje vertical de densidad. Esto eliminará posibles fluctuaciones verticales de la marea interna </a:t>
            </a:r>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32</a:t>
            </a:fld>
            <a:endParaRPr lang="es-ES"/>
          </a:p>
        </p:txBody>
      </p:sp>
    </p:spTree>
    <p:extLst>
      <p:ext uri="{BB962C8B-B14F-4D97-AF65-F5344CB8AC3E}">
        <p14:creationId xmlns:p14="http://schemas.microsoft.com/office/powerpoint/2010/main" val="357121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Las velocidades de corriente se aplicaron a las observaciones de clorofila en cada tiempo medido y densidad para inferir sus posiciones en el espacio al comienzo del muestreo (t=0). Los valores de clorofila que se situaron en intervalos de 0.2 km x 0.01 kg m</a:t>
            </a:r>
            <a:r>
              <a:rPr lang="es-ES" baseline="30000" dirty="0"/>
              <a:t>-3</a:t>
            </a:r>
            <a:r>
              <a:rPr lang="es-ES" dirty="0"/>
              <a:t> se promediaron y así se obtuvo esta distribución bidimensional promedio de densidad vs distancia en el eje a lo largo de la Ría.</a:t>
            </a:r>
          </a:p>
          <a:p>
            <a:pPr algn="just"/>
            <a:endParaRPr lang="es-ES" dirty="0"/>
          </a:p>
          <a:p>
            <a:pPr algn="just"/>
            <a:r>
              <a:rPr lang="es-ES" dirty="0"/>
              <a:t>Se observó un parche de clorofila inclinado hacia la parte interna de la Ría. Los valores máximos </a:t>
            </a:r>
            <a:r>
              <a:rPr lang="en-US" sz="1200" kern="1200" dirty="0">
                <a:solidFill>
                  <a:schemeClr val="tx1"/>
                </a:solidFill>
                <a:effectLst/>
                <a:latin typeface="+mn-lt"/>
                <a:ea typeface="+mn-ea"/>
                <a:cs typeface="+mn-cs"/>
              </a:rPr>
              <a:t>(~ 5-6 mg 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a:r>
            <a:r>
              <a:rPr lang="es-ES_tradnl" sz="1200" kern="1200" noProof="0" dirty="0">
                <a:solidFill>
                  <a:schemeClr val="tx1"/>
                </a:solidFill>
                <a:effectLst/>
                <a:latin typeface="+mn-lt"/>
                <a:ea typeface="+mn-ea"/>
                <a:cs typeface="+mn-cs"/>
              </a:rPr>
              <a:t>rojo) se situaron entre 25.5 y 26.5 kg </a:t>
            </a:r>
            <a:r>
              <a:rPr lang="en-US" sz="1200" kern="1200" dirty="0">
                <a:solidFill>
                  <a:schemeClr val="tx1"/>
                </a:solidFill>
                <a:effectLst/>
                <a:latin typeface="+mn-lt"/>
                <a:ea typeface="+mn-ea"/>
                <a:cs typeface="+mn-cs"/>
              </a:rPr>
              <a:t>m</a:t>
            </a:r>
            <a:r>
              <a:rPr lang="es-ES" sz="1200" kern="1200" baseline="30000" dirty="0">
                <a:solidFill>
                  <a:schemeClr val="tx1"/>
                </a:solidFill>
                <a:effectLst/>
                <a:latin typeface="+mn-lt"/>
                <a:ea typeface="+mn-ea"/>
                <a:cs typeface="+mn-cs"/>
              </a:rPr>
              <a:t>-3</a:t>
            </a:r>
            <a:endParaRPr lang="es-ES" baseline="30000" dirty="0"/>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33</a:t>
            </a:fld>
            <a:endParaRPr lang="es-ES"/>
          </a:p>
        </p:txBody>
      </p:sp>
    </p:spTree>
    <p:extLst>
      <p:ext uri="{BB962C8B-B14F-4D97-AF65-F5344CB8AC3E}">
        <p14:creationId xmlns:p14="http://schemas.microsoft.com/office/powerpoint/2010/main" val="597474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En esta figura se representa la altura de marea, la distribución tiempo-densidad de la clorofila y su distribución espacio-densidad. La línea vertical en la distribución espacio-densidad indica la posición de la estación de muestreo.</a:t>
            </a:r>
          </a:p>
          <a:p>
            <a:pPr algn="just"/>
            <a:endParaRPr lang="es-ES" dirty="0"/>
          </a:p>
          <a:p>
            <a:pPr algn="just"/>
            <a:r>
              <a:rPr lang="es-ES" dirty="0"/>
              <a:t>Después de reconstruir la forma inicial del parche </a:t>
            </a:r>
            <a:r>
              <a:rPr lang="es-ES" dirty="0" err="1"/>
              <a:t>Chl</a:t>
            </a:r>
            <a:r>
              <a:rPr lang="es-ES" dirty="0"/>
              <a:t>-a, se aplican de nuevo las velocidades a las diferentes superficies de densidad para así reconstruir los cambios en la estructura espacial del parche a lo largo del tiempo. </a:t>
            </a:r>
          </a:p>
          <a:p>
            <a:pPr algn="just"/>
            <a:endParaRPr lang="es-E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Asumimos que cada superficie de densidad se mueve como un bloque y que a su vez, cada una se moverá en diferentes direcciones y a diferentes velocidades.</a:t>
            </a:r>
          </a:p>
          <a:p>
            <a:pPr algn="just"/>
            <a:endParaRPr lang="es-ES" dirty="0"/>
          </a:p>
          <a:p>
            <a:pPr algn="just"/>
            <a:r>
              <a:rPr lang="es-ES" dirty="0"/>
              <a:t>Coincidiendo con las mareas bajas, se muestreó la zona amplia del parche </a:t>
            </a:r>
            <a:r>
              <a:rPr lang="es-ES" dirty="0" err="1"/>
              <a:t>Chl</a:t>
            </a:r>
            <a:r>
              <a:rPr lang="es-ES" dirty="0"/>
              <a:t>-a ubicado hacia la parte interna (x&gt;0) de la Ría (línea vertical continua), mientras que en las mareas altas se muestreó el área estrecha ubicada hacia la parte externa (x&lt;0) de la Ría. A partir de las 20:30 h aproximadamente, el parche </a:t>
            </a:r>
            <a:r>
              <a:rPr lang="es-ES" dirty="0" err="1"/>
              <a:t>Chl</a:t>
            </a:r>
            <a:r>
              <a:rPr lang="es-ES" dirty="0"/>
              <a:t>-a comenzó a inclinarse hasta que se volvió casi vertical. Esto coincidió con la intensificación del afloramiento y un aumento en la mezcla vertical</a:t>
            </a:r>
          </a:p>
        </p:txBody>
      </p:sp>
      <p:sp>
        <p:nvSpPr>
          <p:cNvPr id="4" name="Marcador de número de diapositiva 3"/>
          <p:cNvSpPr>
            <a:spLocks noGrp="1"/>
          </p:cNvSpPr>
          <p:nvPr>
            <p:ph type="sldNum" sz="quarter" idx="5"/>
          </p:nvPr>
        </p:nvSpPr>
        <p:spPr/>
        <p:txBody>
          <a:bodyPr/>
          <a:lstStyle/>
          <a:p>
            <a:fld id="{F662FCC1-D964-4DF0-A7C8-A3DB7983C7E5}" type="slidenum">
              <a:rPr lang="es-ES" smtClean="0"/>
              <a:t>34</a:t>
            </a:fld>
            <a:endParaRPr lang="es-ES"/>
          </a:p>
        </p:txBody>
      </p:sp>
    </p:spTree>
    <p:extLst>
      <p:ext uri="{BB962C8B-B14F-4D97-AF65-F5344CB8AC3E}">
        <p14:creationId xmlns:p14="http://schemas.microsoft.com/office/powerpoint/2010/main" val="2136832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La reconstrucción </a:t>
            </a:r>
            <a:r>
              <a:rPr lang="es-ES" dirty="0" err="1"/>
              <a:t>pseudo-Lagrangiana</a:t>
            </a:r>
            <a:r>
              <a:rPr lang="es-ES" dirty="0"/>
              <a:t> reveló que muchas parcelas de agua fueron muestreadas varias veces a medida que la marea hacía que las aguas pasaran de la estación. La evolución temporal de la clorofila en estas parcelas de agua permitió el cálculo de las tasas netas de cambio de </a:t>
            </a:r>
            <a:r>
              <a:rPr lang="es-ES" dirty="0" err="1"/>
              <a:t>Chl</a:t>
            </a:r>
            <a:r>
              <a:rPr lang="es-ES" dirty="0"/>
              <a:t>-a en el parche.</a:t>
            </a:r>
          </a:p>
          <a:p>
            <a:pPr algn="just"/>
            <a:endParaRPr lang="es-ES" dirty="0"/>
          </a:p>
          <a:p>
            <a:pPr algn="just"/>
            <a:r>
              <a:rPr lang="es-ES" dirty="0"/>
              <a:t>En esta figura se representa la forma inicial del parche de clorofila y las estimaciones de la tasa de cambio de clorofila en los las parcelas que fueron muestreadas al menos dos veces en un intervalo de tiempo mayor a 6 horas. </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35</a:t>
            </a:fld>
            <a:endParaRPr lang="es-ES"/>
          </a:p>
        </p:txBody>
      </p:sp>
    </p:spTree>
    <p:extLst>
      <p:ext uri="{BB962C8B-B14F-4D97-AF65-F5344CB8AC3E}">
        <p14:creationId xmlns:p14="http://schemas.microsoft.com/office/powerpoint/2010/main" val="1285351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_tradnl" sz="1200" kern="1200" noProof="0" dirty="0">
                <a:solidFill>
                  <a:schemeClr val="tx1"/>
                </a:solidFill>
                <a:effectLst/>
                <a:latin typeface="+mn-lt"/>
                <a:ea typeface="+mn-ea"/>
                <a:cs typeface="+mn-cs"/>
              </a:rPr>
              <a:t>Con la aproximación </a:t>
            </a:r>
            <a:r>
              <a:rPr lang="es-ES_tradnl" sz="1200" kern="1200" noProof="0" dirty="0" err="1">
                <a:solidFill>
                  <a:schemeClr val="tx1"/>
                </a:solidFill>
                <a:effectLst/>
                <a:latin typeface="+mn-lt"/>
                <a:ea typeface="+mn-ea"/>
                <a:cs typeface="+mn-cs"/>
              </a:rPr>
              <a:t>pseudo-Lagrangiana</a:t>
            </a:r>
            <a:r>
              <a:rPr lang="es-ES_tradnl" sz="1200" kern="1200" noProof="0" dirty="0">
                <a:solidFill>
                  <a:schemeClr val="tx1"/>
                </a:solidFill>
                <a:effectLst/>
                <a:latin typeface="+mn-lt"/>
                <a:ea typeface="+mn-ea"/>
                <a:cs typeface="+mn-cs"/>
              </a:rPr>
              <a:t> calculamos la tasa cambio total de la clorofila (SEÑALAR), resultado de todos los procesos actuando a la vez, físicos y biológicos, que por separado son difíciles de calcular. </a:t>
            </a:r>
          </a:p>
          <a:p>
            <a:pPr algn="just"/>
            <a:endParaRPr lang="es-ES_tradnl" sz="1200" kern="1200" noProof="0" dirty="0">
              <a:solidFill>
                <a:schemeClr val="tx1"/>
              </a:solidFill>
              <a:effectLst/>
              <a:latin typeface="+mn-lt"/>
              <a:ea typeface="+mn-ea"/>
              <a:cs typeface="+mn-cs"/>
            </a:endParaRPr>
          </a:p>
          <a:p>
            <a:pPr algn="just"/>
            <a:r>
              <a:rPr lang="es-ES_tradnl" sz="1200" kern="1200" noProof="0" dirty="0">
                <a:solidFill>
                  <a:schemeClr val="tx1"/>
                </a:solidFill>
                <a:effectLst/>
                <a:latin typeface="+mn-lt"/>
                <a:ea typeface="+mn-ea"/>
                <a:cs typeface="+mn-cs"/>
              </a:rPr>
              <a:t>Si con los datos de turbulencia hacemos una estimación de la tasa de difusión y además estimamos la sedimentación, podemos calcular por diferencia el término de la producción biológica neta. Este término es comparable en magnitud con experimentos de producción in vitro por la técnica de dilución realizados en condiciones similares en la Ría de Vigo. Sin embargo, hay que tener en cuenta la elevada variabilidad.</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36</a:t>
            </a:fld>
            <a:endParaRPr lang="es-ES"/>
          </a:p>
        </p:txBody>
      </p:sp>
    </p:spTree>
    <p:extLst>
      <p:ext uri="{BB962C8B-B14F-4D97-AF65-F5344CB8AC3E}">
        <p14:creationId xmlns:p14="http://schemas.microsoft.com/office/powerpoint/2010/main" val="2046370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 el objetivo de investigar el papel de las ondas internas…</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37</a:t>
            </a:fld>
            <a:endParaRPr lang="es-ES"/>
          </a:p>
        </p:txBody>
      </p:sp>
    </p:spTree>
    <p:extLst>
      <p:ext uri="{BB962C8B-B14F-4D97-AF65-F5344CB8AC3E}">
        <p14:creationId xmlns:p14="http://schemas.microsoft.com/office/powerpoint/2010/main" val="3420666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Se calculó un proxy de la energía de las ondas internas observadas en imágenes SAR en los meses de verano de 2008 a 2011.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La suma de las energías de todos los paquetes fue más del doble en mareas vivas que en mareas muertas.</a:t>
            </a:r>
            <a:endParaRPr lang="es-ES" dirty="0"/>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38</a:t>
            </a:fld>
            <a:endParaRPr lang="es-ES"/>
          </a:p>
        </p:txBody>
      </p:sp>
    </p:spTree>
    <p:extLst>
      <p:ext uri="{BB962C8B-B14F-4D97-AF65-F5344CB8AC3E}">
        <p14:creationId xmlns:p14="http://schemas.microsoft.com/office/powerpoint/2010/main" val="1917183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Las campañas realizadas en agosto de 2013 durante mareas vivas y mareas muertas tuvieron lugar bajo diferentes condiciones hidrográficas</a:t>
            </a:r>
            <a:r>
              <a:rPr lang="es-ES" baseline="0" dirty="0"/>
              <a:t>. D</a:t>
            </a:r>
            <a:r>
              <a:rPr lang="es-ES" dirty="0"/>
              <a:t>urante mareas vivas se produjo una relajación del afloramiento mientras que la de mareas muertas, estuvo</a:t>
            </a:r>
            <a:r>
              <a:rPr lang="es-ES" baseline="0" dirty="0"/>
              <a:t> </a:t>
            </a:r>
            <a:r>
              <a:rPr lang="es-ES" dirty="0"/>
              <a:t>bajo la influencia de una intensificación. </a:t>
            </a:r>
          </a:p>
          <a:p>
            <a:pPr algn="just"/>
            <a:endParaRPr lang="es-ES" dirty="0"/>
          </a:p>
          <a:p>
            <a:pPr algn="just"/>
            <a:r>
              <a:rPr lang="es-ES" dirty="0"/>
              <a:t>Esto es observable en las distribuciones</a:t>
            </a:r>
            <a:r>
              <a:rPr lang="es-ES" baseline="0" dirty="0"/>
              <a:t> verticales </a:t>
            </a:r>
            <a:r>
              <a:rPr lang="es-ES" dirty="0"/>
              <a:t>de temperatura y clorofila-a medidas por el perfilador </a:t>
            </a:r>
            <a:r>
              <a:rPr lang="es-ES" dirty="0" err="1"/>
              <a:t>wire-walker</a:t>
            </a:r>
            <a:r>
              <a:rPr lang="es-ES" baseline="0" dirty="0"/>
              <a:t> en la estación externa, en las que s</a:t>
            </a:r>
            <a:r>
              <a:rPr lang="es-ES" dirty="0"/>
              <a:t>e aprecia</a:t>
            </a:r>
            <a:r>
              <a:rPr lang="es-ES" baseline="0" dirty="0"/>
              <a:t> una </a:t>
            </a:r>
            <a:r>
              <a:rPr lang="es-ES" dirty="0"/>
              <a:t>menor temperatura y una mayor concentración de clorofila durante mareas muertas. </a:t>
            </a:r>
          </a:p>
        </p:txBody>
      </p:sp>
      <p:sp>
        <p:nvSpPr>
          <p:cNvPr id="4" name="3 Marcador de número de diapositiva"/>
          <p:cNvSpPr>
            <a:spLocks noGrp="1"/>
          </p:cNvSpPr>
          <p:nvPr>
            <p:ph type="sldNum" sz="quarter" idx="10"/>
          </p:nvPr>
        </p:nvSpPr>
        <p:spPr/>
        <p:txBody>
          <a:bodyPr/>
          <a:lstStyle/>
          <a:p>
            <a:fld id="{78C187EC-2EE7-46CA-BD07-89561CA8B823}" type="slidenum">
              <a:rPr lang="es-ES" smtClean="0"/>
              <a:pPr/>
              <a:t>39</a:t>
            </a:fld>
            <a:endParaRPr lang="es-ES"/>
          </a:p>
        </p:txBody>
      </p:sp>
    </p:spTree>
    <p:extLst>
      <p:ext uri="{BB962C8B-B14F-4D97-AF65-F5344CB8AC3E}">
        <p14:creationId xmlns:p14="http://schemas.microsoft.com/office/powerpoint/2010/main" val="1047216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Phytoplankton drives the oceanic biological pump in the ocean by using sunlight and dissolved inorganic nutrients to convert atmospheric CO</a:t>
            </a:r>
            <a:r>
              <a:rPr lang="en-US" sz="1200" kern="1200" baseline="-25000" noProof="0" dirty="0">
                <a:solidFill>
                  <a:schemeClr val="tx1"/>
                </a:solidFill>
                <a:effectLst/>
                <a:latin typeface="+mn-lt"/>
                <a:ea typeface="+mn-ea"/>
                <a:cs typeface="+mn-cs"/>
              </a:rPr>
              <a:t>2</a:t>
            </a:r>
            <a:r>
              <a:rPr lang="en-US" sz="1200" kern="1200" noProof="0" dirty="0">
                <a:solidFill>
                  <a:schemeClr val="tx1"/>
                </a:solidFill>
                <a:effectLst/>
                <a:latin typeface="+mn-lt"/>
                <a:ea typeface="+mn-ea"/>
                <a:cs typeface="+mn-cs"/>
              </a:rPr>
              <a:t> to organic carbon. These two variables have opposite vertical distributions in the water column. Physical processes of advection and turbulent mixing are responsible for transporting the nutrients from deep waters to the euphotic layer. </a:t>
            </a:r>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4</a:t>
            </a:fld>
            <a:endParaRPr lang="es-ES"/>
          </a:p>
        </p:txBody>
      </p:sp>
    </p:spTree>
    <p:extLst>
      <p:ext uri="{BB962C8B-B14F-4D97-AF65-F5344CB8AC3E}">
        <p14:creationId xmlns:p14="http://schemas.microsoft.com/office/powerpoint/2010/main" val="74183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Los niveles de mezcla se estudiaron a partir de la distribución vertical del coeficiente de </a:t>
            </a:r>
            <a:r>
              <a:rPr lang="es-ES" dirty="0" err="1"/>
              <a:t>difusividad</a:t>
            </a:r>
            <a:r>
              <a:rPr lang="es-ES" dirty="0"/>
              <a:t> vertical (</a:t>
            </a:r>
            <a:r>
              <a:rPr lang="es-ES" dirty="0" err="1"/>
              <a:t>Kz</a:t>
            </a:r>
            <a:r>
              <a:rPr lang="es-ES" dirty="0"/>
              <a:t>), medida por el perfilador de microestructura</a:t>
            </a:r>
          </a:p>
          <a:p>
            <a:r>
              <a:rPr lang="es-ES" dirty="0"/>
              <a:t>Se observaron valores relativamente elevados de </a:t>
            </a:r>
            <a:r>
              <a:rPr lang="es-ES" dirty="0" err="1"/>
              <a:t>Kz</a:t>
            </a:r>
            <a:r>
              <a:rPr lang="es-ES" dirty="0"/>
              <a:t> a profundidades intermedias, asociados con el repunte de la bajamar, en ambas campañas. Estos máximos fueron más importantes (en cuanto a valor absoluto, extensión vertical y temporal) en mareas vivas que en mareas muertas. Además mayores desplazamientos verticales de las isotermas durante mareas vivas sugieren una mayor actividad de </a:t>
            </a:r>
            <a:r>
              <a:rPr lang="es-ES" dirty="0" err="1"/>
              <a:t>solitones</a:t>
            </a:r>
            <a:r>
              <a:rPr lang="es-ES" dirty="0"/>
              <a:t>.</a:t>
            </a:r>
          </a:p>
          <a:p>
            <a:endParaRPr lang="es-ES" dirty="0"/>
          </a:p>
          <a:p>
            <a:r>
              <a:rPr lang="es-ES" dirty="0"/>
              <a:t>Como consecuencia, el flujo de nitrato mostró valores máximos asociados a la bajamar en ambos periodos siendo más elevados durante en mareas vivas.</a:t>
            </a:r>
          </a:p>
          <a:p>
            <a:endParaRPr lang="es-ES" dirty="0"/>
          </a:p>
        </p:txBody>
      </p:sp>
      <p:sp>
        <p:nvSpPr>
          <p:cNvPr id="4" name="3 Marcador de número de diapositiva"/>
          <p:cNvSpPr>
            <a:spLocks noGrp="1"/>
          </p:cNvSpPr>
          <p:nvPr>
            <p:ph type="sldNum" sz="quarter" idx="10"/>
          </p:nvPr>
        </p:nvSpPr>
        <p:spPr/>
        <p:txBody>
          <a:bodyPr/>
          <a:lstStyle/>
          <a:p>
            <a:fld id="{78C187EC-2EE7-46CA-BD07-89561CA8B823}" type="slidenum">
              <a:rPr lang="es-ES" smtClean="0"/>
              <a:pPr/>
              <a:t>40</a:t>
            </a:fld>
            <a:endParaRPr lang="es-ES"/>
          </a:p>
        </p:txBody>
      </p:sp>
    </p:spTree>
    <p:extLst>
      <p:ext uri="{BB962C8B-B14F-4D97-AF65-F5344CB8AC3E}">
        <p14:creationId xmlns:p14="http://schemas.microsoft.com/office/powerpoint/2010/main" val="2170765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flujo difusivo de nitrato promedio fue casi cuatro veces mayor durante mareas vivas que</a:t>
            </a:r>
            <a:r>
              <a:rPr lang="es-ES" baseline="0" dirty="0"/>
              <a:t> en mareas muertas.</a:t>
            </a:r>
          </a:p>
          <a:p>
            <a:endParaRPr lang="es-E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También se calculó suministro</a:t>
            </a:r>
            <a:r>
              <a:rPr lang="es-ES" baseline="0" dirty="0"/>
              <a:t> </a:t>
            </a:r>
            <a:r>
              <a:rPr lang="es-ES" dirty="0"/>
              <a:t>de nitrato por </a:t>
            </a:r>
            <a:r>
              <a:rPr lang="es-ES" dirty="0" err="1"/>
              <a:t>advección</a:t>
            </a:r>
            <a:r>
              <a:rPr lang="es-ES" dirty="0"/>
              <a:t> vertical debido al afloramiento, que fue</a:t>
            </a:r>
            <a:r>
              <a:rPr lang="es-ES" baseline="0" dirty="0"/>
              <a:t> más de tres veces mayor en mareas muertas que en mareas vivas. Así, la disponibilidad total de nitrato para el fitoplancton fue un 50% mayor en mareas muertas.</a:t>
            </a:r>
          </a:p>
          <a:p>
            <a:pPr marL="0" marR="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Teniendo en cuenta una  producción primaria bruta promedio descrita para esta región en condiciones de estratificación de verano y comparándola con el flujo difusivo de nitrato calculado,  podemos calcular que aproximadamente el 50% de la materia orgánica sintetizada durante este período podría ser sostenida por un suministro de nitrato por flujo difusivo durante las mareas vivas. </a:t>
            </a:r>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41</a:t>
            </a:fld>
            <a:endParaRPr lang="es-ES"/>
          </a:p>
        </p:txBody>
      </p:sp>
    </p:spTree>
    <p:extLst>
      <p:ext uri="{BB962C8B-B14F-4D97-AF65-F5344CB8AC3E}">
        <p14:creationId xmlns:p14="http://schemas.microsoft.com/office/powerpoint/2010/main" val="2491036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baseline="0" dirty="0"/>
              <a:t>La microscopía reveló diferencias notables en la abundancia y la distribución vertical de las diferentes especies de fitoplancton. El análisis </a:t>
            </a:r>
            <a:r>
              <a:rPr lang="es-ES" baseline="0" dirty="0" err="1"/>
              <a:t>nMDS</a:t>
            </a:r>
            <a:r>
              <a:rPr lang="es-ES" baseline="0" dirty="0"/>
              <a:t> mostró una clara diferencia entre las dos campañas y una mayor </a:t>
            </a:r>
            <a:r>
              <a:rPr lang="es-ES" baseline="0" dirty="0" err="1"/>
              <a:t>disimilaridad</a:t>
            </a:r>
            <a:r>
              <a:rPr lang="es-ES" baseline="0" dirty="0"/>
              <a:t> entre las muestras en mareas muertas. </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baseline="0" dirty="0"/>
          </a:p>
          <a:p>
            <a:pPr marL="0" marR="0" indent="0" algn="just" defTabSz="914400" rtl="0" eaLnBrk="1" fontAlgn="auto" latinLnBrk="0" hangingPunct="1">
              <a:lnSpc>
                <a:spcPct val="100000"/>
              </a:lnSpc>
              <a:spcBef>
                <a:spcPts val="0"/>
              </a:spcBef>
              <a:spcAft>
                <a:spcPts val="0"/>
              </a:spcAft>
              <a:buClrTx/>
              <a:buSzTx/>
              <a:buFontTx/>
              <a:buNone/>
              <a:tabLst/>
              <a:defRPr/>
            </a:pPr>
            <a:r>
              <a:rPr lang="es-ES" baseline="0" dirty="0"/>
              <a:t>En mareas vivas, bajo condiciones de estratificación, </a:t>
            </a:r>
            <a:r>
              <a:rPr lang="es-ES" i="1" baseline="0" dirty="0" err="1"/>
              <a:t>Chaetoceros</a:t>
            </a:r>
            <a:r>
              <a:rPr lang="es-ES" baseline="0" dirty="0"/>
              <a:t> de pequeño tamaño fueron más abundantes. Estas especies fueron reemplazadas por </a:t>
            </a:r>
            <a:r>
              <a:rPr lang="es-ES" i="1" baseline="0" dirty="0" err="1"/>
              <a:t>Chaetoceros</a:t>
            </a:r>
            <a:r>
              <a:rPr lang="es-ES" baseline="0" dirty="0"/>
              <a:t> de mayor tamaño cuando un pulso fuerte de afloramiento se produjo una semana después durante mareas muertas.</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78C187EC-2EE7-46CA-BD07-89561CA8B823}" type="slidenum">
              <a:rPr lang="es-ES" smtClean="0"/>
              <a:pPr/>
              <a:t>42</a:t>
            </a:fld>
            <a:endParaRPr lang="es-ES"/>
          </a:p>
        </p:txBody>
      </p:sp>
    </p:spTree>
    <p:extLst>
      <p:ext uri="{BB962C8B-B14F-4D97-AF65-F5344CB8AC3E}">
        <p14:creationId xmlns:p14="http://schemas.microsoft.com/office/powerpoint/2010/main" val="1683220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último objetivo fue analizar el papel de la mezcla en disponibilidad de recursos y la comunidad de fitoplancton en tres ambientes diferentes.</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43</a:t>
            </a:fld>
            <a:endParaRPr lang="es-ES"/>
          </a:p>
        </p:txBody>
      </p:sp>
    </p:spTree>
    <p:extLst>
      <p:ext uri="{BB962C8B-B14F-4D97-AF65-F5344CB8AC3E}">
        <p14:creationId xmlns:p14="http://schemas.microsoft.com/office/powerpoint/2010/main" val="1879989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muestran diagramas de caja de la temperatura superficial, la disponibilidad de luz y nutrientes y  la clorofila superficial para las zonas tropicales y subtropicales, el Mediterráneo y el afloramiento de Galicia. Además, se muestra la contribución de clorofila total de 4 grupos de fitoplancton (basado en pigmentos fotosintéticos) y la biomasa de diatomeas y dinoflagelados (basada en microscopía). </a:t>
            </a:r>
          </a:p>
          <a:p>
            <a:endParaRPr lang="es-ES" dirty="0"/>
          </a:p>
          <a:p>
            <a:r>
              <a:rPr lang="es-ES" dirty="0"/>
              <a:t>Las estaciones muestreadas en regiones tropicales y subtropicales se caracterizaron por aguas superficiales cálidas, bajo suministro de nitrógeno nuevo y baja concentración de </a:t>
            </a:r>
            <a:r>
              <a:rPr lang="es-ES" dirty="0" err="1"/>
              <a:t>Chl</a:t>
            </a:r>
            <a:r>
              <a:rPr lang="es-ES" dirty="0"/>
              <a:t>-a superficial. En el Mediterráneo, las aguas superficiales eran más frías y se caracterizaban por valores intermedios suministro de nitrógeno nuevo y </a:t>
            </a:r>
            <a:r>
              <a:rPr lang="es-ES" dirty="0" err="1"/>
              <a:t>Chl</a:t>
            </a:r>
            <a:r>
              <a:rPr lang="es-ES" dirty="0"/>
              <a:t>-a superficial. Finalmente, la región de afloramiento de Galicia también se caracterizó por aguas superficiales relativamente frías pero elevado suministro elevado de nitrógeno nuevo y </a:t>
            </a:r>
            <a:r>
              <a:rPr lang="es-ES" dirty="0" err="1"/>
              <a:t>Chl</a:t>
            </a:r>
            <a:r>
              <a:rPr lang="es-ES" dirty="0"/>
              <a:t>-a superficial. El proxy para la disponibilidad de luz, tomó valores significativamente más altos en las regiones tropicales. </a:t>
            </a:r>
          </a:p>
          <a:p>
            <a:endParaRPr lang="es-ES" dirty="0"/>
          </a:p>
          <a:p>
            <a:r>
              <a:rPr lang="es-ES" dirty="0"/>
              <a:t>En el afloramiento gallego, las diatomeas tuvieron la mayor contribución al </a:t>
            </a:r>
            <a:r>
              <a:rPr lang="es-ES" dirty="0" err="1"/>
              <a:t>Chl</a:t>
            </a:r>
            <a:r>
              <a:rPr lang="es-ES" dirty="0"/>
              <a:t>-a total, seguido de dinoflagelados, pico y </a:t>
            </a:r>
            <a:r>
              <a:rPr lang="es-ES" dirty="0" err="1"/>
              <a:t>nanoeukaryotes</a:t>
            </a:r>
            <a:r>
              <a:rPr lang="es-ES" dirty="0"/>
              <a:t> y cianobacterias. Las regiones tropicales y subtropicales y el Mediterráneo exhibieron una mayor contribución de cianobacterias seguidas de pico y </a:t>
            </a:r>
            <a:r>
              <a:rPr lang="es-ES" dirty="0" err="1"/>
              <a:t>nanoeukaryotes</a:t>
            </a:r>
            <a:r>
              <a:rPr lang="es-ES" dirty="0"/>
              <a:t> y dinoflagelados. Sin embargo, la contribución de las diatomeas fue mayor en el Mediterráneo. </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44</a:t>
            </a:fld>
            <a:endParaRPr lang="es-ES"/>
          </a:p>
        </p:txBody>
      </p:sp>
    </p:spTree>
    <p:extLst>
      <p:ext uri="{BB962C8B-B14F-4D97-AF65-F5344CB8AC3E}">
        <p14:creationId xmlns:p14="http://schemas.microsoft.com/office/powerpoint/2010/main" val="3100887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Las funciones de densidad de </a:t>
            </a:r>
            <a:r>
              <a:rPr lang="es-ES" dirty="0" err="1"/>
              <a:t>kernel</a:t>
            </a:r>
            <a:r>
              <a:rPr lang="es-ES" dirty="0"/>
              <a:t> sirvieron para caracterizar el grado de superposición entre los regímenes ambientales ocupados por los cuatro grupos de fitoplancton. </a:t>
            </a:r>
          </a:p>
          <a:p>
            <a:pPr algn="just"/>
            <a:endParaRPr lang="es-ES" dirty="0"/>
          </a:p>
          <a:p>
            <a:pPr algn="just"/>
            <a:r>
              <a:rPr lang="es-ES" dirty="0"/>
              <a:t>La distinción entre diatomeas y dinoflagelados (células grandes) y pico-y </a:t>
            </a:r>
            <a:r>
              <a:rPr lang="es-ES" dirty="0" err="1"/>
              <a:t>nanoeukaryotes</a:t>
            </a:r>
            <a:r>
              <a:rPr lang="es-ES" dirty="0"/>
              <a:t> y cianobacterias (células pequeñas) se definió mejor por el suministro de nitrógeno y la mezcla vertical que por la disponibilidad de luz y la concentración superficial de nitrato. </a:t>
            </a:r>
          </a:p>
          <a:p>
            <a:endParaRPr lang="es-ES" dirty="0"/>
          </a:p>
          <a:p>
            <a:endParaRPr lang="es-ES" dirty="0"/>
          </a:p>
          <a:p>
            <a:pPr algn="just"/>
            <a:r>
              <a:rPr lang="es-ES" dirty="0"/>
              <a:t>Estos resultados refuerzan la idea de que la concentración de nutrientes no necesariamente indica la disponibilidad de nutrientes. Bajas concentraciones de nutrientes pueden ser el resultado del consumo por el fitoplancton. Este proceso puede ser significativo en regiones tropicales y subtropicales, donde el suministro de nutrientes a la zona </a:t>
            </a:r>
            <a:r>
              <a:rPr lang="es-ES" dirty="0" err="1"/>
              <a:t>fótica</a:t>
            </a:r>
            <a:r>
              <a:rPr lang="es-ES" dirty="0"/>
              <a:t> es bajo y el consumo por el fitoplancton está muy acoplado. </a:t>
            </a:r>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45</a:t>
            </a:fld>
            <a:endParaRPr lang="es-ES"/>
          </a:p>
        </p:txBody>
      </p:sp>
    </p:spTree>
    <p:extLst>
      <p:ext uri="{BB962C8B-B14F-4D97-AF65-F5344CB8AC3E}">
        <p14:creationId xmlns:p14="http://schemas.microsoft.com/office/powerpoint/2010/main" val="3275057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Con el fin de resumir los resultados en el contexto del </a:t>
            </a:r>
            <a:r>
              <a:rPr lang="es-ES" dirty="0" err="1"/>
              <a:t>mandala</a:t>
            </a:r>
            <a:r>
              <a:rPr lang="es-ES" dirty="0"/>
              <a:t> de </a:t>
            </a:r>
            <a:r>
              <a:rPr lang="es-ES" dirty="0" err="1"/>
              <a:t>Margalef</a:t>
            </a:r>
            <a:r>
              <a:rPr lang="es-ES" dirty="0"/>
              <a:t>, se generó este gráfico similar al diagrama original. El eje x es la mezcla y el eje y es el suministro de nitrógeno. Las regiones en color gris indican los dominios definidos por el modelo de </a:t>
            </a:r>
            <a:r>
              <a:rPr lang="es-ES" dirty="0" err="1"/>
              <a:t>Margalef</a:t>
            </a:r>
            <a:r>
              <a:rPr lang="es-ES" dirty="0"/>
              <a:t> para diatomeas y dinoflagelados en función de la magnitud de la mezcla.</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46</a:t>
            </a:fld>
            <a:endParaRPr lang="es-ES"/>
          </a:p>
        </p:txBody>
      </p:sp>
    </p:spTree>
    <p:extLst>
      <p:ext uri="{BB962C8B-B14F-4D97-AF65-F5344CB8AC3E}">
        <p14:creationId xmlns:p14="http://schemas.microsoft.com/office/powerpoint/2010/main" val="4156817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Para situar el fitoplancton en el </a:t>
            </a:r>
            <a:r>
              <a:rPr lang="es-ES" dirty="0" err="1"/>
              <a:t>mandala</a:t>
            </a:r>
            <a:r>
              <a:rPr lang="es-ES" dirty="0"/>
              <a:t>, se representó el grupo dominante, es decir con mayor contribución a la clorofila calculada con los pigmentos fotosintéticos, con un color diferente. Diatomeas en verde, dinoflagelados en rojo, pico- &amp; </a:t>
            </a:r>
            <a:r>
              <a:rPr lang="es-ES" dirty="0" err="1"/>
              <a:t>nanoeucariotas</a:t>
            </a:r>
            <a:r>
              <a:rPr lang="es-ES" dirty="0"/>
              <a:t> en azul y cianobacterias en amarillo. Cada punto se corresponde con una estación y Los símbolos indican a qué región se corresponde. </a:t>
            </a:r>
          </a:p>
          <a:p>
            <a:pPr algn="just"/>
            <a:endParaRPr lang="es-ES" dirty="0"/>
          </a:p>
          <a:p>
            <a:pPr algn="just"/>
            <a:r>
              <a:rPr lang="es-ES" dirty="0"/>
              <a:t>Las cianobacterias dominaron en valores bajos de mezcla y suministro de nitrógeno, los pico y </a:t>
            </a:r>
            <a:r>
              <a:rPr lang="es-ES" dirty="0" err="1"/>
              <a:t>nanoeukaryotes</a:t>
            </a:r>
            <a:r>
              <a:rPr lang="es-ES" dirty="0"/>
              <a:t> dominaron en una amplia gama de ambos factores, y finalmente las diatomeas y los dinoflagelados fueron dominantes con elevado suministro de nitrógeno. Sin embargo, mientras que los dinoflagelados se restringieron a niveles intermedios de mezcla, las diatomeas dominaron espectro más amplio, excediendo el rango propuesto por </a:t>
            </a:r>
            <a:r>
              <a:rPr lang="es-ES" dirty="0" err="1"/>
              <a:t>Margalef</a:t>
            </a:r>
            <a:r>
              <a:rPr lang="es-ES" dirty="0"/>
              <a:t> para su dominio. </a:t>
            </a:r>
          </a:p>
          <a:p>
            <a:pPr algn="just"/>
            <a:endParaRPr lang="es-ES" dirty="0"/>
          </a:p>
          <a:p>
            <a:pPr algn="just"/>
            <a:r>
              <a:rPr lang="es-ES" dirty="0"/>
              <a:t>Hay que tener en cuenta, que el </a:t>
            </a:r>
            <a:r>
              <a:rPr lang="es-ES" dirty="0" err="1"/>
              <a:t>Mandala</a:t>
            </a:r>
            <a:r>
              <a:rPr lang="es-ES" dirty="0"/>
              <a:t> original fue concebido antes de que se considerase la importancia de algunos procesos y características que conocemos hoy en día. Como por ejemplo, la dominancia del bucle microbiano en las zonas oligotróficas, la fijación de nitrógeno, la formación de capas finas de fitoplancton, el papel del Fe…</a:t>
            </a:r>
          </a:p>
          <a:p>
            <a:pPr algn="just"/>
            <a:endParaRPr lang="es-ES" dirty="0"/>
          </a:p>
          <a:p>
            <a:pPr algn="just"/>
            <a:r>
              <a:rPr lang="es-ES" dirty="0"/>
              <a:t>Por tanto, en el rango de mezcla originalmente propuesto para dinoflagelados, las cianobacterias dominaron principalmente la comunidad.</a:t>
            </a:r>
          </a:p>
          <a:p>
            <a:pPr algn="just"/>
            <a:endParaRPr lang="es-ES" dirty="0"/>
          </a:p>
          <a:p>
            <a:pPr algn="just"/>
            <a:r>
              <a:rPr lang="es-ES" dirty="0"/>
              <a:t>Además, se observan puntos de dominancia de diatomeas (SEÑALAR) corresponden a las estaciones muestreado en la región de afloramiento de Galicia. Se detectaron agregaciones especiales de fitoplancton, conocidas como capas finas a profundidades de la columna de agua donde la mezcla era baja. </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47</a:t>
            </a:fld>
            <a:endParaRPr lang="es-ES"/>
          </a:p>
        </p:txBody>
      </p:sp>
    </p:spTree>
    <p:extLst>
      <p:ext uri="{BB962C8B-B14F-4D97-AF65-F5344CB8AC3E}">
        <p14:creationId xmlns:p14="http://schemas.microsoft.com/office/powerpoint/2010/main" val="2482146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dirty="0"/>
              <a:t>Hacemos el mismo esquema, pero con la biomasa de diatomeas y dinoflagelados calculada a partir de microscopía y se representa la contribución de las diatomeas a la biomasa de ambos grupos con diferentes tamaños. Hay que tener en cuenta que aquí solo se están considerando dos grupos de fitoplancton, diatomeas y dinoflagelados, no toda la comunidad. </a:t>
            </a:r>
          </a:p>
          <a:p>
            <a:pPr algn="just"/>
            <a:endParaRPr lang="es-ES" dirty="0"/>
          </a:p>
          <a:p>
            <a:pPr algn="just"/>
            <a:r>
              <a:rPr lang="es-ES" dirty="0"/>
              <a:t>En esta figura, llaman la atención las excepciones, dos puntos de alta biomasa diatomeas (SEÑALAR). </a:t>
            </a:r>
          </a:p>
          <a:p>
            <a:pPr algn="just"/>
            <a:r>
              <a:rPr lang="es-ES" dirty="0"/>
              <a:t>El primero se corresponde con una capa fina de fitoplancton muestreada en Galicia, asociada a profundidades con mezcla baja.</a:t>
            </a:r>
          </a:p>
          <a:p>
            <a:pPr algn="just"/>
            <a:endParaRPr lang="es-ES" dirty="0"/>
          </a:p>
          <a:p>
            <a:pPr algn="just"/>
            <a:r>
              <a:rPr lang="es-ES" dirty="0"/>
              <a:t>Lo otros dos puntos corresponde a muestras de zonas tropicales y subtropicales y mostraron una elevada abundancia de diatomeas </a:t>
            </a:r>
            <a:r>
              <a:rPr lang="es-ES" i="1" dirty="0" err="1"/>
              <a:t>Hemiaulus</a:t>
            </a:r>
            <a:r>
              <a:rPr lang="es-ES" i="1" dirty="0"/>
              <a:t> </a:t>
            </a:r>
            <a:r>
              <a:rPr lang="es-ES" i="1" dirty="0" err="1"/>
              <a:t>hauckii</a:t>
            </a:r>
            <a:r>
              <a:rPr lang="es-ES" i="1" dirty="0"/>
              <a:t> </a:t>
            </a:r>
            <a:r>
              <a:rPr lang="es-ES" dirty="0"/>
              <a:t>y una importante actividad de fijación de N</a:t>
            </a:r>
            <a:r>
              <a:rPr lang="es-ES" baseline="-25000" dirty="0"/>
              <a:t>2</a:t>
            </a:r>
            <a:r>
              <a:rPr lang="es-ES" dirty="0"/>
              <a:t>. Las diatomeas de los géneros </a:t>
            </a:r>
            <a:r>
              <a:rPr lang="es-ES" i="1" dirty="0" err="1"/>
              <a:t>Hemiaulus</a:t>
            </a:r>
            <a:r>
              <a:rPr lang="es-ES" dirty="0"/>
              <a:t> y </a:t>
            </a:r>
            <a:r>
              <a:rPr lang="es-ES" i="1" dirty="0" err="1"/>
              <a:t>Rhizosolenia</a:t>
            </a:r>
            <a:r>
              <a:rPr lang="es-ES" dirty="0"/>
              <a:t> suelen formar asociaciones simbióticas con </a:t>
            </a:r>
            <a:r>
              <a:rPr lang="es-ES" i="1" dirty="0" err="1"/>
              <a:t>Richelia</a:t>
            </a:r>
            <a:r>
              <a:rPr lang="es-ES" i="1" dirty="0"/>
              <a:t> </a:t>
            </a:r>
            <a:r>
              <a:rPr lang="es-ES" i="1" dirty="0" err="1"/>
              <a:t>intracellularis</a:t>
            </a:r>
            <a:r>
              <a:rPr lang="es-ES" dirty="0"/>
              <a:t>, una </a:t>
            </a:r>
            <a:r>
              <a:rPr lang="es-ES" dirty="0" err="1"/>
              <a:t>cianobacteria</a:t>
            </a:r>
            <a:r>
              <a:rPr lang="es-ES" dirty="0"/>
              <a:t> </a:t>
            </a:r>
            <a:r>
              <a:rPr lang="es-ES" dirty="0" err="1"/>
              <a:t>diazotrófica</a:t>
            </a:r>
            <a:r>
              <a:rPr lang="es-ES" dirty="0"/>
              <a:t>.</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48</a:t>
            </a:fld>
            <a:endParaRPr lang="es-ES"/>
          </a:p>
        </p:txBody>
      </p:sp>
    </p:spTree>
    <p:extLst>
      <p:ext uri="{BB962C8B-B14F-4D97-AF65-F5344CB8AC3E}">
        <p14:creationId xmlns:p14="http://schemas.microsoft.com/office/powerpoint/2010/main" val="299420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Nuestro análisis reveló que la mezcla y el suministro de nitrógeno jugaron un papel importante en la determinación de la estructura de la comunidad de fitoplancton.</a:t>
            </a:r>
          </a:p>
          <a:p>
            <a:r>
              <a:rPr lang="es-ES" dirty="0"/>
              <a:t>Nuestros resultados mostraron que bajo valores más bajos de mezcla y nuevo suministro de nitrógeno dominaban las cianobacterias; los pico y </a:t>
            </a:r>
            <a:r>
              <a:rPr lang="es-ES" dirty="0" err="1"/>
              <a:t>nanoeukaryotes</a:t>
            </a:r>
            <a:r>
              <a:rPr lang="es-ES" dirty="0"/>
              <a:t> fueron dominantes en una amplia gama de ambas variables ambientales, y finalmente el nuevo suministro mejorado de nitrógeno fue favorable para las diatomeas y los dinoflagelados. Sin embargo, mientras que los dinoflagelados prevalecieron en los niveles intermedios de mezcla, las diatomeas se extendieron a través de un rango más amplio de condiciones de mezcla. </a:t>
            </a:r>
          </a:p>
          <a:p>
            <a:endParaRPr lang="es-ES" dirty="0"/>
          </a:p>
          <a:p>
            <a:r>
              <a:rPr lang="es-ES" dirty="0"/>
              <a:t>Nuestros resultados mostraron que el régimen ambiental ocupado por las diatomeas no se limita a altos valores de mezcla.</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49</a:t>
            </a:fld>
            <a:endParaRPr lang="es-ES"/>
          </a:p>
        </p:txBody>
      </p:sp>
    </p:spTree>
    <p:extLst>
      <p:ext uri="{BB962C8B-B14F-4D97-AF65-F5344CB8AC3E}">
        <p14:creationId xmlns:p14="http://schemas.microsoft.com/office/powerpoint/2010/main" val="1188191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kern="1200" dirty="0">
                <a:solidFill>
                  <a:schemeClr val="tx1"/>
                </a:solidFill>
                <a:effectLst/>
                <a:latin typeface="+mn-lt"/>
                <a:ea typeface="+mn-ea"/>
                <a:cs typeface="+mn-cs"/>
              </a:rPr>
              <a:t>Turbulence is the dominant physical process involved in the transfer of momentum and heat, and in dispersing solutes and particles in the ocean. The processes of turbulence generation affect the surface and the mixed layer. </a:t>
            </a:r>
          </a:p>
          <a:p>
            <a:pPr algn="just"/>
            <a:endParaRPr lang="en-US" sz="1200" kern="1200" dirty="0">
              <a:solidFill>
                <a:schemeClr val="tx1"/>
              </a:solidFill>
              <a:effectLst/>
              <a:latin typeface="+mn-lt"/>
              <a:ea typeface="+mn-ea"/>
              <a:cs typeface="+mn-cs"/>
            </a:endParaRPr>
          </a:p>
          <a:p>
            <a:pPr algn="just"/>
            <a:r>
              <a:rPr lang="en-US" sz="1200" kern="1200" dirty="0">
                <a:solidFill>
                  <a:schemeClr val="tx1"/>
                </a:solidFill>
                <a:effectLst/>
                <a:latin typeface="+mn-lt"/>
                <a:ea typeface="+mn-ea"/>
                <a:cs typeface="+mn-cs"/>
              </a:rPr>
              <a:t>The energy that enters the system at large scales is transported to smaller scales where the motion is resisted by molecular viscosity and dissipated as heat. </a:t>
            </a:r>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5</a:t>
            </a:fld>
            <a:endParaRPr lang="es-ES"/>
          </a:p>
        </p:txBody>
      </p:sp>
    </p:spTree>
    <p:extLst>
      <p:ext uri="{BB962C8B-B14F-4D97-AF65-F5344CB8AC3E}">
        <p14:creationId xmlns:p14="http://schemas.microsoft.com/office/powerpoint/2010/main" val="2551307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Finalmente, con el permiso del tribunal, pasaré a leer las conclusiones de esta tesis:</a:t>
            </a:r>
          </a:p>
        </p:txBody>
      </p:sp>
      <p:sp>
        <p:nvSpPr>
          <p:cNvPr id="4" name="Marcador de número de diapositiva 3"/>
          <p:cNvSpPr>
            <a:spLocks noGrp="1"/>
          </p:cNvSpPr>
          <p:nvPr>
            <p:ph type="sldNum" sz="quarter" idx="5"/>
          </p:nvPr>
        </p:nvSpPr>
        <p:spPr/>
        <p:txBody>
          <a:bodyPr/>
          <a:lstStyle/>
          <a:p>
            <a:fld id="{F0632B57-FD79-7044-98ED-0B0B1DB4403A}" type="slidenum">
              <a:rPr lang="es-ES" smtClean="0"/>
              <a:t>50</a:t>
            </a:fld>
            <a:endParaRPr lang="es-ES"/>
          </a:p>
        </p:txBody>
      </p:sp>
    </p:spTree>
    <p:extLst>
      <p:ext uri="{BB962C8B-B14F-4D97-AF65-F5344CB8AC3E}">
        <p14:creationId xmlns:p14="http://schemas.microsoft.com/office/powerpoint/2010/main" val="1040463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51</a:t>
            </a:fld>
            <a:endParaRPr lang="es-ES"/>
          </a:p>
        </p:txBody>
      </p:sp>
    </p:spTree>
    <p:extLst>
      <p:ext uri="{BB962C8B-B14F-4D97-AF65-F5344CB8AC3E}">
        <p14:creationId xmlns:p14="http://schemas.microsoft.com/office/powerpoint/2010/main" val="4149832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52</a:t>
            </a:fld>
            <a:endParaRPr lang="es-ES"/>
          </a:p>
        </p:txBody>
      </p:sp>
    </p:spTree>
    <p:extLst>
      <p:ext uri="{BB962C8B-B14F-4D97-AF65-F5344CB8AC3E}">
        <p14:creationId xmlns:p14="http://schemas.microsoft.com/office/powerpoint/2010/main" val="3746355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632B57-FD79-7044-98ED-0B0B1DB4403A}" type="slidenum">
              <a:rPr lang="es-ES" smtClean="0"/>
              <a:t>53</a:t>
            </a:fld>
            <a:endParaRPr lang="es-ES"/>
          </a:p>
        </p:txBody>
      </p:sp>
    </p:spTree>
    <p:extLst>
      <p:ext uri="{BB962C8B-B14F-4D97-AF65-F5344CB8AC3E}">
        <p14:creationId xmlns:p14="http://schemas.microsoft.com/office/powerpoint/2010/main" val="2276132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632B57-FD79-7044-98ED-0B0B1DB4403A}" type="slidenum">
              <a:rPr lang="es-ES" smtClean="0"/>
              <a:t>54</a:t>
            </a:fld>
            <a:endParaRPr lang="es-ES"/>
          </a:p>
        </p:txBody>
      </p:sp>
    </p:spTree>
    <p:extLst>
      <p:ext uri="{BB962C8B-B14F-4D97-AF65-F5344CB8AC3E}">
        <p14:creationId xmlns:p14="http://schemas.microsoft.com/office/powerpoint/2010/main" val="315055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kern="1200" dirty="0">
                <a:solidFill>
                  <a:schemeClr val="tx1"/>
                </a:solidFill>
                <a:effectLst/>
                <a:latin typeface="+mn-lt"/>
                <a:ea typeface="+mn-ea"/>
                <a:cs typeface="+mn-cs"/>
              </a:rPr>
              <a:t>The amount of energy dissipated by viscosity is expressed by the dissipation rate of turbulent kinetic energy (</a:t>
            </a:r>
            <a:r>
              <a:rPr lang="en-US" sz="1200" i="1" kern="1200" dirty="0" err="1">
                <a:solidFill>
                  <a:schemeClr val="tx1"/>
                </a:solidFill>
                <a:effectLst/>
                <a:latin typeface="+mn-lt"/>
                <a:ea typeface="+mn-ea"/>
                <a:cs typeface="+mn-cs"/>
              </a:rPr>
              <a:t>ε</a:t>
            </a:r>
            <a:r>
              <a:rPr lang="en-US" sz="1200" kern="1200" dirty="0">
                <a:solidFill>
                  <a:schemeClr val="tx1"/>
                </a:solidFill>
                <a:effectLst/>
                <a:latin typeface="+mn-lt"/>
                <a:ea typeface="+mn-ea"/>
                <a:cs typeface="+mn-cs"/>
              </a:rPr>
              <a:t>).</a:t>
            </a:r>
            <a:r>
              <a:rPr lang="es-ES" dirty="0">
                <a:effectLst/>
              </a:rPr>
              <a:t> </a:t>
            </a:r>
            <a:r>
              <a:rPr lang="en-US" sz="1200" kern="1200" dirty="0">
                <a:solidFill>
                  <a:schemeClr val="tx1"/>
                </a:solidFill>
                <a:effectLst/>
                <a:latin typeface="+mn-lt"/>
                <a:ea typeface="+mn-ea"/>
                <a:cs typeface="+mn-cs"/>
              </a:rPr>
              <a:t>The relationship between </a:t>
            </a:r>
            <a:r>
              <a:rPr lang="en-US" sz="1200" i="1" kern="1200" dirty="0" err="1">
                <a:solidFill>
                  <a:schemeClr val="tx1"/>
                </a:solidFill>
                <a:effectLst/>
                <a:latin typeface="+mn-lt"/>
                <a:ea typeface="+mn-ea"/>
                <a:cs typeface="+mn-cs"/>
              </a:rPr>
              <a:t>ε</a:t>
            </a:r>
            <a:r>
              <a:rPr lang="en-US" sz="1200" kern="1200" dirty="0">
                <a:solidFill>
                  <a:schemeClr val="tx1"/>
                </a:solidFill>
                <a:effectLst/>
                <a:latin typeface="+mn-lt"/>
                <a:ea typeface="+mn-ea"/>
                <a:cs typeface="+mn-cs"/>
              </a:rPr>
              <a:t> and the buoyancy forces (Brunt </a:t>
            </a:r>
            <a:r>
              <a:rPr lang="en-US" sz="1200" kern="1200" dirty="0" err="1">
                <a:solidFill>
                  <a:schemeClr val="tx1"/>
                </a:solidFill>
                <a:effectLst/>
                <a:latin typeface="+mn-lt"/>
                <a:ea typeface="+mn-ea"/>
                <a:cs typeface="+mn-cs"/>
              </a:rPr>
              <a:t>Väisälä</a:t>
            </a:r>
            <a:r>
              <a:rPr lang="en-US" sz="1200" kern="1200" dirty="0">
                <a:solidFill>
                  <a:schemeClr val="tx1"/>
                </a:solidFill>
                <a:effectLst/>
                <a:latin typeface="+mn-lt"/>
                <a:ea typeface="+mn-ea"/>
                <a:cs typeface="+mn-cs"/>
              </a:rPr>
              <a:t> frequency, N</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determine the vertical diffusivity (</a:t>
            </a:r>
            <a:r>
              <a:rPr lang="en-US" sz="1200" i="1" kern="1200" dirty="0" err="1">
                <a:solidFill>
                  <a:schemeClr val="tx1"/>
                </a:solidFill>
                <a:effectLst/>
                <a:latin typeface="+mn-lt"/>
                <a:ea typeface="+mn-ea"/>
                <a:cs typeface="+mn-cs"/>
              </a:rPr>
              <a:t>Kz</a:t>
            </a:r>
            <a:r>
              <a:rPr lang="en-US" sz="1200" kern="1200" dirty="0">
                <a:solidFill>
                  <a:schemeClr val="tx1"/>
                </a:solidFill>
                <a:effectLst/>
                <a:latin typeface="+mn-lt"/>
                <a:ea typeface="+mn-ea"/>
                <a:cs typeface="+mn-cs"/>
              </a:rPr>
              <a:t>). </a:t>
            </a:r>
          </a:p>
          <a:p>
            <a:pPr algn="just"/>
            <a:endParaRPr lang="en-US" sz="1200" kern="1200" dirty="0">
              <a:solidFill>
                <a:schemeClr val="tx1"/>
              </a:solidFill>
              <a:effectLst/>
              <a:latin typeface="+mn-lt"/>
              <a:ea typeface="+mn-ea"/>
              <a:cs typeface="+mn-cs"/>
            </a:endParaRPr>
          </a:p>
          <a:p>
            <a:pPr algn="just"/>
            <a:r>
              <a:rPr lang="en-US" sz="1200" kern="1200" dirty="0">
                <a:solidFill>
                  <a:schemeClr val="tx1"/>
                </a:solidFill>
                <a:effectLst/>
                <a:latin typeface="+mn-lt"/>
                <a:ea typeface="+mn-ea"/>
                <a:cs typeface="+mn-cs"/>
              </a:rPr>
              <a:t>Due to methodological limitations, turbulence has been historically difficult to quantify in the field. Currently, several companies manufacture instruments designed to measure the dissipation rate of turbulent kinetic energy. </a:t>
            </a:r>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6</a:t>
            </a:fld>
            <a:endParaRPr lang="es-ES"/>
          </a:p>
        </p:txBody>
      </p:sp>
    </p:spTree>
    <p:extLst>
      <p:ext uri="{BB962C8B-B14F-4D97-AF65-F5344CB8AC3E}">
        <p14:creationId xmlns:p14="http://schemas.microsoft.com/office/powerpoint/2010/main" val="21013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turbulence operates at a large variety of scales, its influence on phytoplanktonic organisms also occurs over different spatial and temporal scales. At small scales, turbulence affects energy and matter transfer processes through the planktonic food web. At large scales, turbulence affects directly phytoplankton organisms by controlling the residence time of the cells at certain depths, as for example by the formation of thin layers. Moreover, turbulence indirectly affects phytoplanktonic organisms by controlling the availability of the main resources that control their growth: nutrients and light.</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7</a:t>
            </a:fld>
            <a:endParaRPr lang="es-ES"/>
          </a:p>
        </p:txBody>
      </p:sp>
    </p:spTree>
    <p:extLst>
      <p:ext uri="{BB962C8B-B14F-4D97-AF65-F5344CB8AC3E}">
        <p14:creationId xmlns:p14="http://schemas.microsoft.com/office/powerpoint/2010/main" val="2915469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The vertical flux of nitrate through turbulent mixing has generally been considered the main source of new nitrogen in tropical and subtropical regions and during seasonal stratified periods in coastal regions</a:t>
            </a:r>
            <a:r>
              <a:rPr lang="es-ES" sz="1200" kern="1200" dirty="0">
                <a:solidFill>
                  <a:schemeClr val="tx1"/>
                </a:solidFill>
                <a:effectLst/>
                <a:latin typeface="+mn-lt"/>
                <a:ea typeface="+mn-ea"/>
                <a:cs typeface="+mn-cs"/>
              </a:rPr>
              <a:t>.</a:t>
            </a:r>
          </a:p>
          <a:p>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other hand, deep mixing keeps the phytoplankton in an unfavorable light environment, especially in winter, limiting its growth</a:t>
            </a:r>
            <a:r>
              <a:rPr lang="es-ES" dirty="0">
                <a:effectLst/>
              </a:rPr>
              <a:t> </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8</a:t>
            </a:fld>
            <a:endParaRPr lang="es-ES"/>
          </a:p>
        </p:txBody>
      </p:sp>
    </p:spTree>
    <p:extLst>
      <p:ext uri="{BB962C8B-B14F-4D97-AF65-F5344CB8AC3E}">
        <p14:creationId xmlns:p14="http://schemas.microsoft.com/office/powerpoint/2010/main" val="6611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kern="1200" dirty="0">
                <a:solidFill>
                  <a:schemeClr val="tx1"/>
                </a:solidFill>
                <a:effectLst/>
                <a:latin typeface="+mn-lt"/>
                <a:ea typeface="+mn-ea"/>
                <a:cs typeface="+mn-cs"/>
              </a:rPr>
              <a:t>A special mechanism of nutrient supply with turbulence involved is by internal waves.</a:t>
            </a:r>
          </a:p>
          <a:p>
            <a:pPr algn="just"/>
            <a:endParaRPr lang="en-US" sz="1200" kern="1200" dirty="0">
              <a:solidFill>
                <a:schemeClr val="tx1"/>
              </a:solidFill>
              <a:effectLst/>
              <a:latin typeface="+mn-lt"/>
              <a:ea typeface="+mn-ea"/>
              <a:cs typeface="+mn-cs"/>
            </a:endParaRPr>
          </a:p>
          <a:p>
            <a:pPr algn="just"/>
            <a:r>
              <a:rPr lang="en-US" sz="1200" kern="1200" dirty="0">
                <a:solidFill>
                  <a:schemeClr val="tx1"/>
                </a:solidFill>
                <a:effectLst/>
                <a:latin typeface="+mn-lt"/>
                <a:ea typeface="+mn-ea"/>
                <a:cs typeface="+mn-cs"/>
              </a:rPr>
              <a:t>The interaction of the tide with bottom topography results in the generation of internal waves that propagate along the pycnocline. They become shorter and steeper as they propagate away from the topography and as they dissipate, they enhance the levels of shear and vertical mixing, increasing vertical nutrient transport. </a:t>
            </a:r>
            <a:endParaRPr lang="es-ES" dirty="0"/>
          </a:p>
        </p:txBody>
      </p:sp>
      <p:sp>
        <p:nvSpPr>
          <p:cNvPr id="4" name="Marcador de número de diapositiva 3"/>
          <p:cNvSpPr>
            <a:spLocks noGrp="1"/>
          </p:cNvSpPr>
          <p:nvPr>
            <p:ph type="sldNum" sz="quarter" idx="5"/>
          </p:nvPr>
        </p:nvSpPr>
        <p:spPr/>
        <p:txBody>
          <a:bodyPr/>
          <a:lstStyle/>
          <a:p>
            <a:fld id="{F0632B57-FD79-7044-98ED-0B0B1DB4403A}" type="slidenum">
              <a:rPr lang="es-ES" smtClean="0"/>
              <a:t>9</a:t>
            </a:fld>
            <a:endParaRPr lang="es-ES"/>
          </a:p>
        </p:txBody>
      </p:sp>
    </p:spTree>
    <p:extLst>
      <p:ext uri="{BB962C8B-B14F-4D97-AF65-F5344CB8AC3E}">
        <p14:creationId xmlns:p14="http://schemas.microsoft.com/office/powerpoint/2010/main" val="3431347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DFB1B-0ADF-B247-9B11-68AD7284A556}"/>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BBFE4B5-C188-D744-AD59-CF6652DF5CA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205EB60-2E9D-B841-B957-D54FEEBFB5D6}"/>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5" name="Marcador de pie de página 4">
            <a:extLst>
              <a:ext uri="{FF2B5EF4-FFF2-40B4-BE49-F238E27FC236}">
                <a16:creationId xmlns:a16="http://schemas.microsoft.com/office/drawing/2014/main" id="{DBE4895A-E69D-3348-9DC8-7F166BDEDBB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7EC1A1-8BFC-D941-B4F7-50FA792A6EA4}"/>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10076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6F8EDA-7805-5941-A0A7-C01335D6BA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B5F8991-078C-474F-BD69-9BA0475338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73F67B5-D267-264D-92DE-E8522B5C4B88}"/>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5" name="Marcador de pie de página 4">
            <a:extLst>
              <a:ext uri="{FF2B5EF4-FFF2-40B4-BE49-F238E27FC236}">
                <a16:creationId xmlns:a16="http://schemas.microsoft.com/office/drawing/2014/main" id="{893D2CF4-DC5B-2749-9055-5B22A2A218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000ADC-3889-4747-9302-A77E9F2CCC2F}"/>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97373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58F74A-211D-3346-AB48-5A3A9CFC5D16}"/>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09CA962-4539-9F46-8F64-B992A235C20F}"/>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D04087-AC4D-9845-A3BC-21CD373C4D79}"/>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5" name="Marcador de pie de página 4">
            <a:extLst>
              <a:ext uri="{FF2B5EF4-FFF2-40B4-BE49-F238E27FC236}">
                <a16:creationId xmlns:a16="http://schemas.microsoft.com/office/drawing/2014/main" id="{042EFB3B-F095-2D46-B725-BA03E19E99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4A813-179A-1546-85E0-55B09CBC5D74}"/>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347630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2E8B4-F4EA-F74E-B7D7-632C7B3E013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F6E890-7109-4F4F-A7B1-D2C398E28F4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5F90A5-5E5B-C145-8707-1E46A1E9CF51}"/>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5" name="Marcador de pie de página 4">
            <a:extLst>
              <a:ext uri="{FF2B5EF4-FFF2-40B4-BE49-F238E27FC236}">
                <a16:creationId xmlns:a16="http://schemas.microsoft.com/office/drawing/2014/main" id="{25BBD544-180F-564F-83ED-7B6181FDED4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D3B18C-D3F9-B141-953C-0443D017930D}"/>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1844012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982C42-FA9F-2140-8152-681E746FBBD8}"/>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3F3D964-717B-FB40-AFB0-49C05B4DFD6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C67CBE-1326-374C-9E1C-DD669D9A1516}"/>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5" name="Marcador de pie de página 4">
            <a:extLst>
              <a:ext uri="{FF2B5EF4-FFF2-40B4-BE49-F238E27FC236}">
                <a16:creationId xmlns:a16="http://schemas.microsoft.com/office/drawing/2014/main" id="{04335F2C-207F-B043-B2EF-498E8B0019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E94B7D-F836-C948-A920-ECE96DE90ACF}"/>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1600019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1D6A30-2A59-4A43-84B8-AE0AC36A1C1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CDDC8D8-835A-EA4F-A8E3-688D893CD06B}"/>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6B9B2BD-E079-B94E-AAE3-FB58FD397670}"/>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0059171-2BEC-0B46-8612-D347FDA2F747}"/>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6" name="Marcador de pie de página 5">
            <a:extLst>
              <a:ext uri="{FF2B5EF4-FFF2-40B4-BE49-F238E27FC236}">
                <a16:creationId xmlns:a16="http://schemas.microsoft.com/office/drawing/2014/main" id="{0888FD1F-D776-4841-93DA-D3C5BD49E6B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138036D-1297-9840-9C24-659FE3CF1DAF}"/>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77796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776C4-FD4F-6A4A-9778-DF0E74C95AAA}"/>
              </a:ext>
            </a:extLst>
          </p:cNvPr>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82DC09-73E3-AF44-87B8-5FCBE1A26E7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E001029-FFDB-FC4B-91EA-F80A47DCECEF}"/>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83ED0C6-5F33-DD4F-A1F9-BEB39C8127F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4A66456-FD64-5647-8194-AC0E5333F0D7}"/>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D9C4D7-C158-9A47-9361-5CD4382227A2}"/>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8" name="Marcador de pie de página 7">
            <a:extLst>
              <a:ext uri="{FF2B5EF4-FFF2-40B4-BE49-F238E27FC236}">
                <a16:creationId xmlns:a16="http://schemas.microsoft.com/office/drawing/2014/main" id="{C4BA2638-E82E-6C49-B940-BE019392BD0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5EA68D8-E9F3-2B49-A7E7-D10486B5F43A}"/>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197951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E2B471-C959-4244-93D4-322891F6786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AD07D99-EDED-934D-81E8-C7B4819D133D}"/>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4" name="Marcador de pie de página 3">
            <a:extLst>
              <a:ext uri="{FF2B5EF4-FFF2-40B4-BE49-F238E27FC236}">
                <a16:creationId xmlns:a16="http://schemas.microsoft.com/office/drawing/2014/main" id="{3D6C9CEE-0259-0545-B32D-BA6C97A0C7D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F4B68A7-762D-4C4A-BABD-555793986681}"/>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241488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DDDCFD-0C8C-594F-A5F3-B0B598FDA639}"/>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3" name="Marcador de pie de página 2">
            <a:extLst>
              <a:ext uri="{FF2B5EF4-FFF2-40B4-BE49-F238E27FC236}">
                <a16:creationId xmlns:a16="http://schemas.microsoft.com/office/drawing/2014/main" id="{0595611C-1DD5-2646-9391-8622D8E6304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DEE1A1-6A67-D846-BDCB-2BE97601D51D}"/>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77179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29764-CDC6-F24E-9389-5988E816FD18}"/>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A48250-064C-8B48-9222-5BDBBA0AF6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61C98F6-E594-7B4C-8EE3-AC8A06CA85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02C6B7-D566-6C4E-BA67-0B46EC4EEAE2}"/>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6" name="Marcador de pie de página 5">
            <a:extLst>
              <a:ext uri="{FF2B5EF4-FFF2-40B4-BE49-F238E27FC236}">
                <a16:creationId xmlns:a16="http://schemas.microsoft.com/office/drawing/2014/main" id="{616B96AF-E9E0-BF45-9C6E-990D84EE2C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E43E7D8-2636-2A48-81C3-E40B5E84B28C}"/>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289673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4B5E0B-10C1-4D4C-BA74-1871EA3B9C4A}"/>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E1A314-880F-F64A-AE3F-4A62F6341D3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D51121B4-B599-CD41-889F-9333FE5B2F1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9C10D3-F629-1D46-A743-43C03057DBE8}"/>
              </a:ext>
            </a:extLst>
          </p:cNvPr>
          <p:cNvSpPr>
            <a:spLocks noGrp="1"/>
          </p:cNvSpPr>
          <p:nvPr>
            <p:ph type="dt" sz="half" idx="10"/>
          </p:nvPr>
        </p:nvSpPr>
        <p:spPr/>
        <p:txBody>
          <a:bodyPr/>
          <a:lstStyle/>
          <a:p>
            <a:fld id="{5712A3D3-3914-2947-9F85-66991D1BB549}" type="datetimeFigureOut">
              <a:rPr lang="es-ES" smtClean="0"/>
              <a:t>8/4/20</a:t>
            </a:fld>
            <a:endParaRPr lang="es-ES"/>
          </a:p>
        </p:txBody>
      </p:sp>
      <p:sp>
        <p:nvSpPr>
          <p:cNvPr id="6" name="Marcador de pie de página 5">
            <a:extLst>
              <a:ext uri="{FF2B5EF4-FFF2-40B4-BE49-F238E27FC236}">
                <a16:creationId xmlns:a16="http://schemas.microsoft.com/office/drawing/2014/main" id="{5913CB5D-6FDD-994A-91A3-B4E8729A39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34C1D3B-FE90-1048-A3AC-044C0E06C1AD}"/>
              </a:ext>
            </a:extLst>
          </p:cNvPr>
          <p:cNvSpPr>
            <a:spLocks noGrp="1"/>
          </p:cNvSpPr>
          <p:nvPr>
            <p:ph type="sldNum" sz="quarter" idx="12"/>
          </p:nvPr>
        </p:nvSpPr>
        <p:spPr/>
        <p:txBody>
          <a:bodyPr/>
          <a:lstStyle/>
          <a:p>
            <a:fld id="{19F48798-990D-484D-89FA-D5267FCE69A2}" type="slidenum">
              <a:rPr lang="es-ES" smtClean="0"/>
              <a:t>‹Nº›</a:t>
            </a:fld>
            <a:endParaRPr lang="es-ES"/>
          </a:p>
        </p:txBody>
      </p:sp>
    </p:spTree>
    <p:extLst>
      <p:ext uri="{BB962C8B-B14F-4D97-AF65-F5344CB8AC3E}">
        <p14:creationId xmlns:p14="http://schemas.microsoft.com/office/powerpoint/2010/main" val="2854407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484EF4F-DABF-6A43-93BB-18EF6EF6543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DBCE99-9FCE-884A-93A2-9D41A931C8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A2E632-FCF3-E147-AF1E-B45D4BDF2D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12A3D3-3914-2947-9F85-66991D1BB549}" type="datetimeFigureOut">
              <a:rPr lang="es-ES" smtClean="0"/>
              <a:t>8/4/20</a:t>
            </a:fld>
            <a:endParaRPr lang="es-ES"/>
          </a:p>
        </p:txBody>
      </p:sp>
      <p:sp>
        <p:nvSpPr>
          <p:cNvPr id="5" name="Marcador de pie de página 4">
            <a:extLst>
              <a:ext uri="{FF2B5EF4-FFF2-40B4-BE49-F238E27FC236}">
                <a16:creationId xmlns:a16="http://schemas.microsoft.com/office/drawing/2014/main" id="{59C97783-F60E-3D4C-953D-0649AAF5EF2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4F8E21A-F460-3042-BFE7-E2022596DD4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F48798-990D-484D-89FA-D5267FCE69A2}" type="slidenum">
              <a:rPr lang="es-ES" smtClean="0"/>
              <a:t>‹Nº›</a:t>
            </a:fld>
            <a:endParaRPr lang="es-ES"/>
          </a:p>
        </p:txBody>
      </p:sp>
    </p:spTree>
    <p:extLst>
      <p:ext uri="{BB962C8B-B14F-4D97-AF65-F5344CB8AC3E}">
        <p14:creationId xmlns:p14="http://schemas.microsoft.com/office/powerpoint/2010/main" val="19464170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tiff"/><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tiff"/><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tiff"/></Relationships>
</file>

<file path=ppt/slides/_rels/slide3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tiff"/></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3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6.tiff"/><Relationship Id="rId4" Type="http://schemas.openxmlformats.org/officeDocument/2006/relationships/image" Target="../media/image55.tiff"/></Relationships>
</file>

<file path=ppt/slides/_rels/slide47.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t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n 15" descr="Una ola grande&#10;&#10;Descripción generada automáticamente">
            <a:extLst>
              <a:ext uri="{FF2B5EF4-FFF2-40B4-BE49-F238E27FC236}">
                <a16:creationId xmlns:a16="http://schemas.microsoft.com/office/drawing/2014/main" id="{E14D96E2-2E17-1540-BBA9-7F8EEA4D9F3F}"/>
              </a:ext>
            </a:extLst>
          </p:cNvPr>
          <p:cNvPicPr>
            <a:picLocks noChangeAspect="1"/>
          </p:cNvPicPr>
          <p:nvPr/>
        </p:nvPicPr>
        <p:blipFill rotWithShape="1">
          <a:blip r:embed="rId3" cstate="screen">
            <a:alphaModFix amt="90000"/>
            <a:extLst>
              <a:ext uri="{BEBA8EAE-BF5A-486C-A8C5-ECC9F3942E4B}">
                <a14:imgProps xmlns:a14="http://schemas.microsoft.com/office/drawing/2010/main">
                  <a14:imgLayer r:embed="rId4">
                    <a14:imgEffect>
                      <a14:sharpenSoften amount="-35000"/>
                    </a14:imgEffect>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Rectángulo 10">
            <a:extLst>
              <a:ext uri="{FF2B5EF4-FFF2-40B4-BE49-F238E27FC236}">
                <a16:creationId xmlns:a16="http://schemas.microsoft.com/office/drawing/2014/main" id="{5654A81C-D9EC-8E45-94CA-95E796BECC53}"/>
              </a:ext>
            </a:extLst>
          </p:cNvPr>
          <p:cNvSpPr/>
          <p:nvPr/>
        </p:nvSpPr>
        <p:spPr>
          <a:xfrm>
            <a:off x="328612" y="1153329"/>
            <a:ext cx="8658224" cy="1754326"/>
          </a:xfrm>
          <a:prstGeom prst="rect">
            <a:avLst/>
          </a:prstGeom>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The role of turbulence and mixing in the control of the activity and community structure of marine phytoplankton</a:t>
            </a:r>
          </a:p>
        </p:txBody>
      </p:sp>
      <p:pic>
        <p:nvPicPr>
          <p:cNvPr id="3" name="Imagen 3">
            <a:extLst>
              <a:ext uri="{FF2B5EF4-FFF2-40B4-BE49-F238E27FC236}">
                <a16:creationId xmlns:a16="http://schemas.microsoft.com/office/drawing/2014/main" id="{87EC9FB3-5793-464B-83D8-9BC436D552D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26644" y="4119829"/>
            <a:ext cx="18907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8">
            <a:extLst>
              <a:ext uri="{FF2B5EF4-FFF2-40B4-BE49-F238E27FC236}">
                <a16:creationId xmlns:a16="http://schemas.microsoft.com/office/drawing/2014/main" id="{F926EBF3-37BF-2447-AC56-AB1A15BA913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98519" y="3994131"/>
            <a:ext cx="14001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2">
            <a:extLst>
              <a:ext uri="{FF2B5EF4-FFF2-40B4-BE49-F238E27FC236}">
                <a16:creationId xmlns:a16="http://schemas.microsoft.com/office/drawing/2014/main" id="{D3F9EE03-2C8D-C842-BF5B-778D5F5C16D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306" y="3967429"/>
            <a:ext cx="1832790" cy="70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FE272A7C-D0F6-6A48-A77C-B6F7F5AACD91}"/>
              </a:ext>
            </a:extLst>
          </p:cNvPr>
          <p:cNvSpPr txBox="1"/>
          <p:nvPr/>
        </p:nvSpPr>
        <p:spPr>
          <a:xfrm>
            <a:off x="7061597" y="5815310"/>
            <a:ext cx="2082403" cy="923330"/>
          </a:xfrm>
          <a:prstGeom prst="rect">
            <a:avLst/>
          </a:prstGeom>
          <a:noFill/>
        </p:spPr>
        <p:txBody>
          <a:bodyPr wrap="square" rtlCol="0">
            <a:spAutoFit/>
          </a:bodyPr>
          <a:lstStyle/>
          <a:p>
            <a:r>
              <a:rPr lang="es-ES" b="1" dirty="0" err="1">
                <a:solidFill>
                  <a:schemeClr val="bg1"/>
                </a:solidFill>
                <a:latin typeface="Times New Roman" panose="02020603050405020304" pitchFamily="18" charset="0"/>
                <a:cs typeface="Times New Roman" panose="02020603050405020304" pitchFamily="18" charset="0"/>
              </a:rPr>
              <a:t>Supervisors</a:t>
            </a:r>
            <a:r>
              <a:rPr lang="es-ES" b="1" dirty="0">
                <a:solidFill>
                  <a:schemeClr val="bg1"/>
                </a:solidFill>
                <a:latin typeface="Times New Roman" panose="02020603050405020304" pitchFamily="18" charset="0"/>
                <a:cs typeface="Times New Roman" panose="02020603050405020304" pitchFamily="18" charset="0"/>
              </a:rPr>
              <a:t>: </a:t>
            </a:r>
          </a:p>
          <a:p>
            <a:r>
              <a:rPr lang="es-ES" b="1" dirty="0">
                <a:solidFill>
                  <a:schemeClr val="bg1"/>
                </a:solidFill>
                <a:latin typeface="Times New Roman" panose="02020603050405020304" pitchFamily="18" charset="0"/>
                <a:cs typeface="Times New Roman" panose="02020603050405020304" pitchFamily="18" charset="0"/>
              </a:rPr>
              <a:t>Beatriz </a:t>
            </a:r>
            <a:r>
              <a:rPr lang="es-ES" b="1" dirty="0" err="1">
                <a:solidFill>
                  <a:schemeClr val="bg1"/>
                </a:solidFill>
                <a:latin typeface="Times New Roman" panose="02020603050405020304" pitchFamily="18" charset="0"/>
                <a:cs typeface="Times New Roman" panose="02020603050405020304" pitchFamily="18" charset="0"/>
              </a:rPr>
              <a:t>Mouriño</a:t>
            </a:r>
            <a:r>
              <a:rPr lang="es-ES" b="1" dirty="0">
                <a:solidFill>
                  <a:schemeClr val="bg1"/>
                </a:solidFill>
                <a:latin typeface="Times New Roman" panose="02020603050405020304" pitchFamily="18" charset="0"/>
                <a:cs typeface="Times New Roman" panose="02020603050405020304" pitchFamily="18" charset="0"/>
              </a:rPr>
              <a:t> </a:t>
            </a:r>
          </a:p>
          <a:p>
            <a:r>
              <a:rPr lang="es-ES" b="1" dirty="0">
                <a:solidFill>
                  <a:schemeClr val="bg1"/>
                </a:solidFill>
                <a:latin typeface="Times New Roman" panose="02020603050405020304" pitchFamily="18" charset="0"/>
                <a:cs typeface="Times New Roman" panose="02020603050405020304" pitchFamily="18" charset="0"/>
              </a:rPr>
              <a:t>Emilio Marañón</a:t>
            </a:r>
          </a:p>
        </p:txBody>
      </p:sp>
      <p:sp>
        <p:nvSpPr>
          <p:cNvPr id="7" name="CuadroTexto 6">
            <a:extLst>
              <a:ext uri="{FF2B5EF4-FFF2-40B4-BE49-F238E27FC236}">
                <a16:creationId xmlns:a16="http://schemas.microsoft.com/office/drawing/2014/main" id="{ECDB8ACA-CD85-7247-9B19-F153D46B8A6B}"/>
              </a:ext>
            </a:extLst>
          </p:cNvPr>
          <p:cNvSpPr txBox="1"/>
          <p:nvPr/>
        </p:nvSpPr>
        <p:spPr>
          <a:xfrm>
            <a:off x="3171824" y="3011210"/>
            <a:ext cx="2971801" cy="461665"/>
          </a:xfrm>
          <a:prstGeom prst="rect">
            <a:avLst/>
          </a:prstGeom>
          <a:noFill/>
        </p:spPr>
        <p:txBody>
          <a:bodyPr wrap="square" rtlCol="0">
            <a:spAutoFit/>
          </a:bodyPr>
          <a:lstStyle/>
          <a:p>
            <a:pPr algn="ctr"/>
            <a:r>
              <a:rPr lang="es-ES" sz="2400" b="1" dirty="0">
                <a:solidFill>
                  <a:schemeClr val="bg1"/>
                </a:solidFill>
                <a:latin typeface="Times New Roman" panose="02020603050405020304" pitchFamily="18" charset="0"/>
                <a:cs typeface="Times New Roman" panose="02020603050405020304" pitchFamily="18" charset="0"/>
              </a:rPr>
              <a:t>Marina </a:t>
            </a:r>
            <a:r>
              <a:rPr lang="es-ES" sz="2400" b="1" dirty="0" err="1">
                <a:solidFill>
                  <a:schemeClr val="bg1"/>
                </a:solidFill>
                <a:latin typeface="Times New Roman" panose="02020603050405020304" pitchFamily="18" charset="0"/>
                <a:cs typeface="Times New Roman" panose="02020603050405020304" pitchFamily="18" charset="0"/>
              </a:rPr>
              <a:t>Villamaña</a:t>
            </a:r>
            <a:endParaRPr lang="es-E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021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4915C-9D6B-594C-898B-AC3087342A40}"/>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Internal waves as a mechanism of nutrient supply</a:t>
            </a:r>
          </a:p>
        </p:txBody>
      </p:sp>
      <p:pic>
        <p:nvPicPr>
          <p:cNvPr id="4" name="Imagen 3" descr="Imagen que contiene exterior, barco, foto, blanco&#10;&#10;Descripción generada automáticamente">
            <a:extLst>
              <a:ext uri="{FF2B5EF4-FFF2-40B4-BE49-F238E27FC236}">
                <a16:creationId xmlns:a16="http://schemas.microsoft.com/office/drawing/2014/main" id="{112DBDC9-BF5D-6D46-A9FB-FA59F94254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79609" y="1146875"/>
            <a:ext cx="3997156" cy="5005952"/>
          </a:xfrm>
          <a:prstGeom prst="rect">
            <a:avLst/>
          </a:prstGeom>
        </p:spPr>
      </p:pic>
    </p:spTree>
    <p:extLst>
      <p:ext uri="{BB962C8B-B14F-4D97-AF65-F5344CB8AC3E}">
        <p14:creationId xmlns:p14="http://schemas.microsoft.com/office/powerpoint/2010/main" val="3996977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texto&#10;&#10;Descripción generada automáticamente">
            <a:extLst>
              <a:ext uri="{FF2B5EF4-FFF2-40B4-BE49-F238E27FC236}">
                <a16:creationId xmlns:a16="http://schemas.microsoft.com/office/drawing/2014/main" id="{83C4F5D0-CA55-4249-9639-D15BFD5B3220}"/>
              </a:ext>
            </a:extLst>
          </p:cNvPr>
          <p:cNvPicPr/>
          <p:nvPr/>
        </p:nvPicPr>
        <p:blipFill>
          <a:blip r:embed="rId3"/>
          <a:stretch>
            <a:fillRect/>
          </a:stretch>
        </p:blipFill>
        <p:spPr>
          <a:xfrm>
            <a:off x="2510472" y="1572577"/>
            <a:ext cx="4123055" cy="3712846"/>
          </a:xfrm>
          <a:prstGeom prst="rect">
            <a:avLst/>
          </a:prstGeom>
        </p:spPr>
      </p:pic>
      <p:sp>
        <p:nvSpPr>
          <p:cNvPr id="3" name="Título 1">
            <a:extLst>
              <a:ext uri="{FF2B5EF4-FFF2-40B4-BE49-F238E27FC236}">
                <a16:creationId xmlns:a16="http://schemas.microsoft.com/office/drawing/2014/main" id="{3000BC4A-149F-494C-9E8B-7EE0BCDEB37E}"/>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The </a:t>
            </a:r>
            <a:r>
              <a:rPr lang="en-US" sz="3200" b="1" dirty="0" err="1">
                <a:solidFill>
                  <a:schemeClr val="bg1"/>
                </a:solidFill>
                <a:latin typeface="Times New Roman" panose="02020603050405020304" pitchFamily="18" charset="0"/>
                <a:cs typeface="Times New Roman" panose="02020603050405020304" pitchFamily="18" charset="0"/>
              </a:rPr>
              <a:t>Margalef’s</a:t>
            </a:r>
            <a:r>
              <a:rPr lang="en-US" sz="3200" b="1" dirty="0">
                <a:solidFill>
                  <a:schemeClr val="bg1"/>
                </a:solidFill>
                <a:latin typeface="Times New Roman" panose="02020603050405020304" pitchFamily="18" charset="0"/>
                <a:cs typeface="Times New Roman" panose="02020603050405020304" pitchFamily="18" charset="0"/>
              </a:rPr>
              <a:t> mandala</a:t>
            </a:r>
          </a:p>
        </p:txBody>
      </p:sp>
      <p:sp>
        <p:nvSpPr>
          <p:cNvPr id="4" name="CuadroTexto 3">
            <a:extLst>
              <a:ext uri="{FF2B5EF4-FFF2-40B4-BE49-F238E27FC236}">
                <a16:creationId xmlns:a16="http://schemas.microsoft.com/office/drawing/2014/main" id="{84F98631-6862-B94E-9A83-6C7688EE06BE}"/>
              </a:ext>
            </a:extLst>
          </p:cNvPr>
          <p:cNvSpPr txBox="1"/>
          <p:nvPr/>
        </p:nvSpPr>
        <p:spPr>
          <a:xfrm>
            <a:off x="8012376" y="6529946"/>
            <a:ext cx="1032655" cy="246221"/>
          </a:xfrm>
          <a:prstGeom prst="rect">
            <a:avLst/>
          </a:prstGeom>
          <a:noFill/>
        </p:spPr>
        <p:txBody>
          <a:bodyPr wrap="none" rtlCol="0">
            <a:spAutoFit/>
          </a:bodyPr>
          <a:lstStyle/>
          <a:p>
            <a:r>
              <a:rPr lang="es-ES" sz="1000" dirty="0" err="1">
                <a:latin typeface="Times New Roman" panose="02020603050405020304" pitchFamily="18" charset="0"/>
                <a:cs typeface="Times New Roman" panose="02020603050405020304" pitchFamily="18" charset="0"/>
              </a:rPr>
              <a:t>Margalef</a:t>
            </a:r>
            <a:r>
              <a:rPr lang="es-ES" sz="1000" dirty="0">
                <a:latin typeface="Times New Roman" panose="02020603050405020304" pitchFamily="18" charset="0"/>
                <a:cs typeface="Times New Roman" panose="02020603050405020304" pitchFamily="18" charset="0"/>
              </a:rPr>
              <a:t> (1978)</a:t>
            </a:r>
          </a:p>
        </p:txBody>
      </p:sp>
    </p:spTree>
    <p:extLst>
      <p:ext uri="{BB962C8B-B14F-4D97-AF65-F5344CB8AC3E}">
        <p14:creationId xmlns:p14="http://schemas.microsoft.com/office/powerpoint/2010/main" val="1982864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B80D3-5776-1945-BB0A-5065C68BA106}"/>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The </a:t>
            </a:r>
            <a:r>
              <a:rPr lang="en-US" sz="3200" b="1" dirty="0" err="1">
                <a:solidFill>
                  <a:schemeClr val="bg1"/>
                </a:solidFill>
                <a:latin typeface="Times New Roman" panose="02020603050405020304" pitchFamily="18" charset="0"/>
                <a:cs typeface="Times New Roman" panose="02020603050405020304" pitchFamily="18" charset="0"/>
              </a:rPr>
              <a:t>Ría</a:t>
            </a:r>
            <a:r>
              <a:rPr lang="en-US" sz="3200" b="1" dirty="0">
                <a:solidFill>
                  <a:schemeClr val="bg1"/>
                </a:solidFill>
                <a:latin typeface="Times New Roman" panose="02020603050405020304" pitchFamily="18" charset="0"/>
                <a:cs typeface="Times New Roman" panose="02020603050405020304" pitchFamily="18" charset="0"/>
              </a:rPr>
              <a:t> de Vigo: an upwelling ecosystem</a:t>
            </a:r>
          </a:p>
        </p:txBody>
      </p:sp>
      <p:pic>
        <p:nvPicPr>
          <p:cNvPr id="3" name="Imagen 2">
            <a:extLst>
              <a:ext uri="{FF2B5EF4-FFF2-40B4-BE49-F238E27FC236}">
                <a16:creationId xmlns:a16="http://schemas.microsoft.com/office/drawing/2014/main" id="{8D89835C-6D9A-0B4F-8654-FA4A6424060B}"/>
              </a:ext>
            </a:extLst>
          </p:cNvPr>
          <p:cNvPicPr>
            <a:picLocks noChangeAspect="1"/>
          </p:cNvPicPr>
          <p:nvPr/>
        </p:nvPicPr>
        <p:blipFill>
          <a:blip r:embed="rId3"/>
          <a:stretch>
            <a:fillRect/>
          </a:stretch>
        </p:blipFill>
        <p:spPr>
          <a:xfrm>
            <a:off x="1966380" y="1736106"/>
            <a:ext cx="5297422" cy="3517819"/>
          </a:xfrm>
          <a:prstGeom prst="rect">
            <a:avLst/>
          </a:prstGeom>
        </p:spPr>
      </p:pic>
    </p:spTree>
    <p:extLst>
      <p:ext uri="{BB962C8B-B14F-4D97-AF65-F5344CB8AC3E}">
        <p14:creationId xmlns:p14="http://schemas.microsoft.com/office/powerpoint/2010/main" val="453171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CBBF6-11C8-EB46-B216-F8C5A63E9C1D}"/>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The </a:t>
            </a:r>
            <a:r>
              <a:rPr lang="en-US" sz="3200" b="1" dirty="0" err="1">
                <a:solidFill>
                  <a:schemeClr val="bg1"/>
                </a:solidFill>
                <a:latin typeface="Times New Roman" panose="02020603050405020304" pitchFamily="18" charset="0"/>
                <a:cs typeface="Times New Roman" panose="02020603050405020304" pitchFamily="18" charset="0"/>
              </a:rPr>
              <a:t>Ría</a:t>
            </a:r>
            <a:r>
              <a:rPr lang="en-US" sz="3200" b="1" dirty="0">
                <a:solidFill>
                  <a:schemeClr val="bg1"/>
                </a:solidFill>
                <a:latin typeface="Times New Roman" panose="02020603050405020304" pitchFamily="18" charset="0"/>
                <a:cs typeface="Times New Roman" panose="02020603050405020304" pitchFamily="18" charset="0"/>
              </a:rPr>
              <a:t> de Vigo: an upwelling ecosystem</a:t>
            </a:r>
          </a:p>
        </p:txBody>
      </p:sp>
      <p:pic>
        <p:nvPicPr>
          <p:cNvPr id="5" name="Imagen 4">
            <a:extLst>
              <a:ext uri="{FF2B5EF4-FFF2-40B4-BE49-F238E27FC236}">
                <a16:creationId xmlns:a16="http://schemas.microsoft.com/office/drawing/2014/main" id="{73FDAF24-0F59-C94C-A41C-FEBEB3831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9443" y="969505"/>
            <a:ext cx="5851256" cy="3114114"/>
          </a:xfrm>
          <a:prstGeom prst="rect">
            <a:avLst/>
          </a:prstGeom>
        </p:spPr>
      </p:pic>
      <p:grpSp>
        <p:nvGrpSpPr>
          <p:cNvPr id="15" name="Grupo 14">
            <a:extLst>
              <a:ext uri="{FF2B5EF4-FFF2-40B4-BE49-F238E27FC236}">
                <a16:creationId xmlns:a16="http://schemas.microsoft.com/office/drawing/2014/main" id="{EE613004-8A94-C943-B07D-56472F88116A}"/>
              </a:ext>
            </a:extLst>
          </p:cNvPr>
          <p:cNvGrpSpPr/>
          <p:nvPr/>
        </p:nvGrpSpPr>
        <p:grpSpPr>
          <a:xfrm>
            <a:off x="3751191" y="4409085"/>
            <a:ext cx="3959860" cy="1692000"/>
            <a:chOff x="4570412" y="4353297"/>
            <a:chExt cx="3959860" cy="1692000"/>
          </a:xfrm>
        </p:grpSpPr>
        <p:pic>
          <p:nvPicPr>
            <p:cNvPr id="7" name="Imagen 6" descr="Imagen que contiene texto&#10;&#10;Descripción generada automáticamente">
              <a:extLst>
                <a:ext uri="{FF2B5EF4-FFF2-40B4-BE49-F238E27FC236}">
                  <a16:creationId xmlns:a16="http://schemas.microsoft.com/office/drawing/2014/main" id="{1CC3F690-7C27-2F4B-8747-0514F6999185}"/>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4570412" y="4353297"/>
              <a:ext cx="3959860" cy="1692000"/>
            </a:xfrm>
            <a:prstGeom prst="rect">
              <a:avLst/>
            </a:prstGeom>
          </p:spPr>
        </p:pic>
        <p:sp>
          <p:nvSpPr>
            <p:cNvPr id="11" name="Rectángulo 10">
              <a:extLst>
                <a:ext uri="{FF2B5EF4-FFF2-40B4-BE49-F238E27FC236}">
                  <a16:creationId xmlns:a16="http://schemas.microsoft.com/office/drawing/2014/main" id="{341753E3-8CCA-1B41-A8EF-F5302D789982}"/>
                </a:ext>
              </a:extLst>
            </p:cNvPr>
            <p:cNvSpPr/>
            <p:nvPr/>
          </p:nvSpPr>
          <p:spPr>
            <a:xfrm>
              <a:off x="4711486" y="4353297"/>
              <a:ext cx="929898" cy="466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3" name="Grupo 12">
            <a:extLst>
              <a:ext uri="{FF2B5EF4-FFF2-40B4-BE49-F238E27FC236}">
                <a16:creationId xmlns:a16="http://schemas.microsoft.com/office/drawing/2014/main" id="{B83DE7C9-AEDB-724E-A7E6-43EB3EF35BD7}"/>
              </a:ext>
            </a:extLst>
          </p:cNvPr>
          <p:cNvGrpSpPr/>
          <p:nvPr/>
        </p:nvGrpSpPr>
        <p:grpSpPr>
          <a:xfrm>
            <a:off x="445211" y="4776170"/>
            <a:ext cx="3959860" cy="1866588"/>
            <a:chOff x="610552" y="4189997"/>
            <a:chExt cx="3959860" cy="1866588"/>
          </a:xfrm>
        </p:grpSpPr>
        <p:pic>
          <p:nvPicPr>
            <p:cNvPr id="6" name="Imagen 5" descr="Imagen que contiene texto&#10;&#10;Descripción generada automáticamente">
              <a:extLst>
                <a:ext uri="{FF2B5EF4-FFF2-40B4-BE49-F238E27FC236}">
                  <a16:creationId xmlns:a16="http://schemas.microsoft.com/office/drawing/2014/main" id="{1F105CD6-3F41-144E-832F-BDAC6DBF154B}"/>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610552" y="4189997"/>
              <a:ext cx="3959860" cy="1866588"/>
            </a:xfrm>
            <a:prstGeom prst="rect">
              <a:avLst/>
            </a:prstGeom>
          </p:spPr>
        </p:pic>
        <p:sp>
          <p:nvSpPr>
            <p:cNvPr id="10" name="Rectángulo 9">
              <a:extLst>
                <a:ext uri="{FF2B5EF4-FFF2-40B4-BE49-F238E27FC236}">
                  <a16:creationId xmlns:a16="http://schemas.microsoft.com/office/drawing/2014/main" id="{D64D4936-DA4F-AA47-967A-108356C0B4EE}"/>
                </a:ext>
              </a:extLst>
            </p:cNvPr>
            <p:cNvSpPr/>
            <p:nvPr/>
          </p:nvSpPr>
          <p:spPr>
            <a:xfrm>
              <a:off x="2169763" y="5424407"/>
              <a:ext cx="1100379" cy="632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 name="Rectángulo 15">
            <a:extLst>
              <a:ext uri="{FF2B5EF4-FFF2-40B4-BE49-F238E27FC236}">
                <a16:creationId xmlns:a16="http://schemas.microsoft.com/office/drawing/2014/main" id="{7AEAEDDB-C2A9-F040-B349-2DB564456CCA}"/>
              </a:ext>
            </a:extLst>
          </p:cNvPr>
          <p:cNvSpPr/>
          <p:nvPr/>
        </p:nvSpPr>
        <p:spPr>
          <a:xfrm>
            <a:off x="7777284" y="6440914"/>
            <a:ext cx="1282723" cy="415498"/>
          </a:xfrm>
          <a:prstGeom prst="rect">
            <a:avLst/>
          </a:prstGeom>
        </p:spPr>
        <p:txBody>
          <a:bodyPr wrap="none">
            <a:spAutoFit/>
          </a:bodyPr>
          <a:lstStyle/>
          <a:p>
            <a:r>
              <a:rPr lang="en-US" sz="1050" dirty="0">
                <a:latin typeface="Times New Roman" panose="02020603050405020304" pitchFamily="18" charset="0"/>
                <a:ea typeface="Calibri" panose="020F0502020204030204" pitchFamily="34" charset="0"/>
              </a:rPr>
              <a:t>Pitcher et al. (2010)</a:t>
            </a:r>
          </a:p>
          <a:p>
            <a:r>
              <a:rPr lang="en-US" sz="1050" dirty="0">
                <a:latin typeface="Times New Roman" panose="02020603050405020304" pitchFamily="18" charset="0"/>
                <a:ea typeface="Calibri" panose="020F0502020204030204" pitchFamily="34" charset="0"/>
              </a:rPr>
              <a:t>Crespo et al. (2006)</a:t>
            </a:r>
            <a:r>
              <a:rPr lang="es-ES" sz="1050" dirty="0"/>
              <a:t> </a:t>
            </a:r>
          </a:p>
        </p:txBody>
      </p:sp>
    </p:spTree>
    <p:extLst>
      <p:ext uri="{BB962C8B-B14F-4D97-AF65-F5344CB8AC3E}">
        <p14:creationId xmlns:p14="http://schemas.microsoft.com/office/powerpoint/2010/main" val="2197729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97FBB4-73F3-AF4C-B0E3-7E3F93BD98BF}"/>
              </a:ext>
            </a:extLst>
          </p:cNvPr>
          <p:cNvSpPr txBox="1">
            <a:spLocks/>
          </p:cNvSpPr>
          <p:nvPr/>
        </p:nvSpPr>
        <p:spPr>
          <a:xfrm>
            <a:off x="-3175" y="1588"/>
            <a:ext cx="9147175" cy="1027112"/>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Techniques for observing physical-biological coupling in coastal dynamic regions</a:t>
            </a:r>
          </a:p>
        </p:txBody>
      </p:sp>
      <p:pic>
        <p:nvPicPr>
          <p:cNvPr id="3" name="Picture 3" descr="C:\Users\Usuario\Desktop\Sin título.png">
            <a:extLst>
              <a:ext uri="{FF2B5EF4-FFF2-40B4-BE49-F238E27FC236}">
                <a16:creationId xmlns:a16="http://schemas.microsoft.com/office/drawing/2014/main" id="{2B71AAB1-41D3-C04E-A9D8-05EAA144B7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1046" y="1543198"/>
            <a:ext cx="3298731" cy="424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ola grande&#10;&#10;Descripción generada automáticamente">
            <a:extLst>
              <a:ext uri="{FF2B5EF4-FFF2-40B4-BE49-F238E27FC236}">
                <a16:creationId xmlns:a16="http://schemas.microsoft.com/office/drawing/2014/main" id="{F8D3B800-8C3D-574B-B6AA-3FE64520A7C5}"/>
              </a:ext>
            </a:extLst>
          </p:cNvPr>
          <p:cNvPicPr>
            <a:picLocks noChangeAspect="1"/>
          </p:cNvPicPr>
          <p:nvPr/>
        </p:nvPicPr>
        <p:blipFill rotWithShape="1">
          <a:blip r:embed="rId3" cstate="screen">
            <a:alphaModFix amt="90000"/>
            <a:extLst>
              <a:ext uri="{BEBA8EAE-BF5A-486C-A8C5-ECC9F3942E4B}">
                <a14:imgProps xmlns:a14="http://schemas.microsoft.com/office/drawing/2010/main">
                  <a14:imgLayer r:embed="rId4">
                    <a14:imgEffect>
                      <a14:sharpenSoften amount="-35000"/>
                    </a14:imgEffect>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6B86DECA-EC15-474F-AB2A-C9BB4806411C}"/>
              </a:ext>
            </a:extLst>
          </p:cNvPr>
          <p:cNvSpPr/>
          <p:nvPr/>
        </p:nvSpPr>
        <p:spPr>
          <a:xfrm>
            <a:off x="357187" y="2896404"/>
            <a:ext cx="8658224" cy="646331"/>
          </a:xfrm>
          <a:prstGeom prst="rect">
            <a:avLst/>
          </a:prstGeom>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Hypothesis and objectives</a:t>
            </a:r>
          </a:p>
        </p:txBody>
      </p:sp>
    </p:spTree>
    <p:extLst>
      <p:ext uri="{BB962C8B-B14F-4D97-AF65-F5344CB8AC3E}">
        <p14:creationId xmlns:p14="http://schemas.microsoft.com/office/powerpoint/2010/main" val="435909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14904FB-C7FC-2447-A7FD-D5F6C67D573D}"/>
              </a:ext>
            </a:extLst>
          </p:cNvPr>
          <p:cNvSpPr/>
          <p:nvPr/>
        </p:nvSpPr>
        <p:spPr>
          <a:xfrm>
            <a:off x="698499" y="2751954"/>
            <a:ext cx="7743825" cy="1315873"/>
          </a:xfrm>
          <a:prstGeom prst="rect">
            <a:avLst/>
          </a:prstGeom>
        </p:spPr>
        <p:txBody>
          <a:bodyPr wrap="square">
            <a:spAutoFit/>
          </a:bodyPr>
          <a:lstStyle/>
          <a:p>
            <a:pPr algn="ctr">
              <a:lnSpc>
                <a:spcPct val="150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Turbulence and mixing control the activity and the structure of the phytoplankton community </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ítulo 1">
            <a:extLst>
              <a:ext uri="{FF2B5EF4-FFF2-40B4-BE49-F238E27FC236}">
                <a16:creationId xmlns:a16="http://schemas.microsoft.com/office/drawing/2014/main" id="{C82F100E-DBAC-2249-996B-EE0414C612B2}"/>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Hypothesis </a:t>
            </a:r>
          </a:p>
        </p:txBody>
      </p:sp>
    </p:spTree>
    <p:extLst>
      <p:ext uri="{BB962C8B-B14F-4D97-AF65-F5344CB8AC3E}">
        <p14:creationId xmlns:p14="http://schemas.microsoft.com/office/powerpoint/2010/main" val="4066274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D6BB15-4601-4F42-A911-F4F1B81E228D}"/>
              </a:ext>
            </a:extLst>
          </p:cNvPr>
          <p:cNvSpPr/>
          <p:nvPr/>
        </p:nvSpPr>
        <p:spPr>
          <a:xfrm>
            <a:off x="356460" y="1190555"/>
            <a:ext cx="8493071" cy="5268430"/>
          </a:xfrm>
          <a:prstGeom prst="rect">
            <a:avLst/>
          </a:prstGeom>
        </p:spPr>
        <p:txBody>
          <a:bodyPr wrap="square">
            <a:spAutoFit/>
          </a:bodyPr>
          <a:lstStyle/>
          <a:p>
            <a:pPr marL="457200" indent="-457200" algn="just">
              <a:lnSpc>
                <a:spcPct val="150000"/>
              </a:lnSpc>
              <a:spcAft>
                <a:spcPts val="100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To apply a pseudo-</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Lagrangian</a:t>
            </a:r>
            <a:r>
              <a:rPr lang="en-US" sz="2400" dirty="0">
                <a:latin typeface="Times New Roman" panose="02020603050405020304" pitchFamily="18" charset="0"/>
                <a:ea typeface="Calibri" panose="020F0502020204030204" pitchFamily="34" charset="0"/>
                <a:cs typeface="Times New Roman" panose="02020603050405020304" pitchFamily="18" charset="0"/>
              </a:rPr>
              <a:t> approach to a time series of fluorescence at a fixed station to reconstruct the shape and dynamics of a chlorophyll-a patch in the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Ría</a:t>
            </a:r>
            <a:r>
              <a:rPr lang="en-US" sz="2400" dirty="0">
                <a:latin typeface="Times New Roman" panose="02020603050405020304" pitchFamily="18" charset="0"/>
                <a:ea typeface="Calibri" panose="020F0502020204030204" pitchFamily="34" charset="0"/>
                <a:cs typeface="Times New Roman" panose="02020603050405020304" pitchFamily="18" charset="0"/>
              </a:rPr>
              <a:t> de Vigo. </a:t>
            </a:r>
          </a:p>
          <a:p>
            <a:pPr marL="457200" indent="-457200" algn="just">
              <a:lnSpc>
                <a:spcPct val="150000"/>
              </a:lnSpc>
              <a:spcAft>
                <a:spcPts val="100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To investigate the role of internal waves on mixing, nutrient supply and phytoplankton community structure in the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Ría</a:t>
            </a:r>
            <a:r>
              <a:rPr lang="en-US" sz="2400" dirty="0">
                <a:latin typeface="Times New Roman" panose="02020603050405020304" pitchFamily="18" charset="0"/>
                <a:ea typeface="Calibri" panose="020F0502020204030204" pitchFamily="34" charset="0"/>
                <a:cs typeface="Times New Roman" panose="02020603050405020304" pitchFamily="18" charset="0"/>
              </a:rPr>
              <a:t> de Vigo.</a:t>
            </a:r>
            <a:endParaRPr lang="es-ES" sz="2400" dirty="0">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50000"/>
              </a:lnSpc>
              <a:spcAft>
                <a:spcPts val="100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To analyze the role of mixing and resource availability on the phytoplankton community structure in contrasting environments.</a:t>
            </a:r>
            <a:endParaRPr lang="es-E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1BD50541-6BE4-C441-8F68-2312D2F0A792}"/>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1384646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ola grande&#10;&#10;Descripción generada automáticamente">
            <a:extLst>
              <a:ext uri="{FF2B5EF4-FFF2-40B4-BE49-F238E27FC236}">
                <a16:creationId xmlns:a16="http://schemas.microsoft.com/office/drawing/2014/main" id="{F8D3B800-8C3D-574B-B6AA-3FE64520A7C5}"/>
              </a:ext>
            </a:extLst>
          </p:cNvPr>
          <p:cNvPicPr>
            <a:picLocks noChangeAspect="1"/>
          </p:cNvPicPr>
          <p:nvPr/>
        </p:nvPicPr>
        <p:blipFill rotWithShape="1">
          <a:blip r:embed="rId3" cstate="screen">
            <a:alphaModFix amt="90000"/>
            <a:extLst>
              <a:ext uri="{BEBA8EAE-BF5A-486C-A8C5-ECC9F3942E4B}">
                <a14:imgProps xmlns:a14="http://schemas.microsoft.com/office/drawing/2010/main">
                  <a14:imgLayer r:embed="rId4">
                    <a14:imgEffect>
                      <a14:sharpenSoften amount="-35000"/>
                    </a14:imgEffect>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6B86DECA-EC15-474F-AB2A-C9BB4806411C}"/>
              </a:ext>
            </a:extLst>
          </p:cNvPr>
          <p:cNvSpPr/>
          <p:nvPr/>
        </p:nvSpPr>
        <p:spPr>
          <a:xfrm>
            <a:off x="357187" y="2896404"/>
            <a:ext cx="8658224" cy="646331"/>
          </a:xfrm>
          <a:prstGeom prst="rect">
            <a:avLst/>
          </a:prstGeom>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Methods</a:t>
            </a:r>
          </a:p>
        </p:txBody>
      </p:sp>
    </p:spTree>
    <p:extLst>
      <p:ext uri="{BB962C8B-B14F-4D97-AF65-F5344CB8AC3E}">
        <p14:creationId xmlns:p14="http://schemas.microsoft.com/office/powerpoint/2010/main" val="245809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8125156-9726-4C44-86F4-1493C2E53BB1}"/>
              </a:ext>
            </a:extLst>
          </p:cNvPr>
          <p:cNvGrpSpPr/>
          <p:nvPr/>
        </p:nvGrpSpPr>
        <p:grpSpPr>
          <a:xfrm>
            <a:off x="1549691" y="1219437"/>
            <a:ext cx="6500812" cy="4799013"/>
            <a:chOff x="2411413" y="1108075"/>
            <a:chExt cx="4951412" cy="3827463"/>
          </a:xfrm>
        </p:grpSpPr>
        <p:pic>
          <p:nvPicPr>
            <p:cNvPr id="16" name="Picture 4">
              <a:extLst>
                <a:ext uri="{FF2B5EF4-FFF2-40B4-BE49-F238E27FC236}">
                  <a16:creationId xmlns:a16="http://schemas.microsoft.com/office/drawing/2014/main" id="{FF781FC8-9616-D842-85BE-2D7985CA49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1413" y="1125538"/>
              <a:ext cx="4057650"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1 Rectángulo">
              <a:extLst>
                <a:ext uri="{FF2B5EF4-FFF2-40B4-BE49-F238E27FC236}">
                  <a16:creationId xmlns:a16="http://schemas.microsoft.com/office/drawing/2014/main" id="{0DD5B70C-C19C-EC49-9429-B1EC30E3A206}"/>
                </a:ext>
              </a:extLst>
            </p:cNvPr>
            <p:cNvSpPr>
              <a:spLocks noChangeArrowheads="1"/>
            </p:cNvSpPr>
            <p:nvPr/>
          </p:nvSpPr>
          <p:spPr bwMode="auto">
            <a:xfrm>
              <a:off x="3546475" y="1108075"/>
              <a:ext cx="3816350" cy="28813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s-ES" altLang="es-ES"/>
            </a:p>
          </p:txBody>
        </p:sp>
        <p:sp>
          <p:nvSpPr>
            <p:cNvPr id="18" name="2 Elipse">
              <a:extLst>
                <a:ext uri="{FF2B5EF4-FFF2-40B4-BE49-F238E27FC236}">
                  <a16:creationId xmlns:a16="http://schemas.microsoft.com/office/drawing/2014/main" id="{4EB623A4-D9C6-234D-BD36-A293CF326635}"/>
                </a:ext>
              </a:extLst>
            </p:cNvPr>
            <p:cNvSpPr/>
            <p:nvPr/>
          </p:nvSpPr>
          <p:spPr bwMode="auto">
            <a:xfrm>
              <a:off x="3536950" y="3078163"/>
              <a:ext cx="433388" cy="831850"/>
            </a:xfrm>
            <a:prstGeom prst="ellipse">
              <a:avLst/>
            </a:prstGeom>
            <a:solidFill>
              <a:srgbClr val="006600">
                <a:alpha val="49804"/>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s-ES"/>
            </a:p>
          </p:txBody>
        </p:sp>
        <p:sp>
          <p:nvSpPr>
            <p:cNvPr id="19" name="7 Elipse">
              <a:extLst>
                <a:ext uri="{FF2B5EF4-FFF2-40B4-BE49-F238E27FC236}">
                  <a16:creationId xmlns:a16="http://schemas.microsoft.com/office/drawing/2014/main" id="{FFAC8A59-7B62-904F-ADFE-B98C4C38D3C4}"/>
                </a:ext>
              </a:extLst>
            </p:cNvPr>
            <p:cNvSpPr/>
            <p:nvPr/>
          </p:nvSpPr>
          <p:spPr bwMode="auto">
            <a:xfrm>
              <a:off x="3779838" y="3070225"/>
              <a:ext cx="431800" cy="830263"/>
            </a:xfrm>
            <a:prstGeom prst="ellipse">
              <a:avLst/>
            </a:prstGeom>
            <a:solidFill>
              <a:srgbClr val="FFC000">
                <a:alpha val="50196"/>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s-ES"/>
            </a:p>
          </p:txBody>
        </p:sp>
        <p:sp>
          <p:nvSpPr>
            <p:cNvPr id="20" name="8 Elipse">
              <a:extLst>
                <a:ext uri="{FF2B5EF4-FFF2-40B4-BE49-F238E27FC236}">
                  <a16:creationId xmlns:a16="http://schemas.microsoft.com/office/drawing/2014/main" id="{3A186905-97B4-CA44-972D-88AE263D6FEB}"/>
                </a:ext>
              </a:extLst>
            </p:cNvPr>
            <p:cNvSpPr/>
            <p:nvPr/>
          </p:nvSpPr>
          <p:spPr bwMode="auto">
            <a:xfrm>
              <a:off x="4513263" y="2435225"/>
              <a:ext cx="431800" cy="1008063"/>
            </a:xfrm>
            <a:prstGeom prst="ellipse">
              <a:avLst/>
            </a:prstGeom>
            <a:solidFill>
              <a:srgbClr val="7030A0">
                <a:alpha val="50196"/>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s-ES"/>
            </a:p>
          </p:txBody>
        </p:sp>
        <p:sp>
          <p:nvSpPr>
            <p:cNvPr id="21" name="9 Elipse">
              <a:extLst>
                <a:ext uri="{FF2B5EF4-FFF2-40B4-BE49-F238E27FC236}">
                  <a16:creationId xmlns:a16="http://schemas.microsoft.com/office/drawing/2014/main" id="{3DDE6846-C494-0440-A4D0-C94D8C28BEDE}"/>
                </a:ext>
              </a:extLst>
            </p:cNvPr>
            <p:cNvSpPr/>
            <p:nvPr/>
          </p:nvSpPr>
          <p:spPr bwMode="auto">
            <a:xfrm>
              <a:off x="4403725" y="3079750"/>
              <a:ext cx="358775" cy="647700"/>
            </a:xfrm>
            <a:prstGeom prst="ellipse">
              <a:avLst/>
            </a:prstGeom>
            <a:solidFill>
              <a:srgbClr val="99CC00">
                <a:alpha val="49804"/>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s-ES"/>
            </a:p>
          </p:txBody>
        </p:sp>
        <p:sp>
          <p:nvSpPr>
            <p:cNvPr id="22" name="10 Elipse">
              <a:extLst>
                <a:ext uri="{FF2B5EF4-FFF2-40B4-BE49-F238E27FC236}">
                  <a16:creationId xmlns:a16="http://schemas.microsoft.com/office/drawing/2014/main" id="{A8EFF055-2083-714B-ADB0-35D561FC39A1}"/>
                </a:ext>
              </a:extLst>
            </p:cNvPr>
            <p:cNvSpPr/>
            <p:nvPr/>
          </p:nvSpPr>
          <p:spPr bwMode="auto">
            <a:xfrm>
              <a:off x="4710113" y="2055813"/>
              <a:ext cx="581025" cy="760412"/>
            </a:xfrm>
            <a:prstGeom prst="ellipse">
              <a:avLst/>
            </a:prstGeom>
            <a:solidFill>
              <a:srgbClr val="00B8FF">
                <a:alpha val="50196"/>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s-ES"/>
            </a:p>
          </p:txBody>
        </p:sp>
        <p:sp>
          <p:nvSpPr>
            <p:cNvPr id="23" name="11 Elipse">
              <a:extLst>
                <a:ext uri="{FF2B5EF4-FFF2-40B4-BE49-F238E27FC236}">
                  <a16:creationId xmlns:a16="http://schemas.microsoft.com/office/drawing/2014/main" id="{0616140A-CABB-1A43-8479-40757F07B394}"/>
                </a:ext>
              </a:extLst>
            </p:cNvPr>
            <p:cNvSpPr/>
            <p:nvPr/>
          </p:nvSpPr>
          <p:spPr bwMode="auto">
            <a:xfrm>
              <a:off x="4973638" y="1773238"/>
              <a:ext cx="719137" cy="1012825"/>
            </a:xfrm>
            <a:prstGeom prst="ellipse">
              <a:avLst/>
            </a:prstGeom>
            <a:solidFill>
              <a:srgbClr val="002060">
                <a:alpha val="50196"/>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s-ES"/>
            </a:p>
          </p:txBody>
        </p:sp>
        <p:sp>
          <p:nvSpPr>
            <p:cNvPr id="24" name="12 Elipse">
              <a:extLst>
                <a:ext uri="{FF2B5EF4-FFF2-40B4-BE49-F238E27FC236}">
                  <a16:creationId xmlns:a16="http://schemas.microsoft.com/office/drawing/2014/main" id="{9BA74636-A3E9-9C40-8C07-42A85FAF8DB8}"/>
                </a:ext>
              </a:extLst>
            </p:cNvPr>
            <p:cNvSpPr/>
            <p:nvPr/>
          </p:nvSpPr>
          <p:spPr bwMode="auto">
            <a:xfrm>
              <a:off x="5307013" y="1131888"/>
              <a:ext cx="1006475" cy="1012825"/>
            </a:xfrm>
            <a:prstGeom prst="ellipse">
              <a:avLst/>
            </a:prstGeom>
            <a:solidFill>
              <a:srgbClr val="FF0000">
                <a:alpha val="49804"/>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s-ES"/>
            </a:p>
          </p:txBody>
        </p:sp>
      </p:grpSp>
      <p:sp>
        <p:nvSpPr>
          <p:cNvPr id="2" name="CuadroTexto 1">
            <a:extLst>
              <a:ext uri="{FF2B5EF4-FFF2-40B4-BE49-F238E27FC236}">
                <a16:creationId xmlns:a16="http://schemas.microsoft.com/office/drawing/2014/main" id="{11BB2E10-0518-1445-9220-7D4CEC8E73F2}"/>
              </a:ext>
            </a:extLst>
          </p:cNvPr>
          <p:cNvSpPr txBox="1"/>
          <p:nvPr/>
        </p:nvSpPr>
        <p:spPr>
          <a:xfrm>
            <a:off x="8343900" y="5172075"/>
            <a:ext cx="184731" cy="369332"/>
          </a:xfrm>
          <a:prstGeom prst="rect">
            <a:avLst/>
          </a:prstGeom>
          <a:noFill/>
        </p:spPr>
        <p:txBody>
          <a:bodyPr wrap="none" rtlCol="0">
            <a:spAutoFit/>
          </a:bodyPr>
          <a:lstStyle/>
          <a:p>
            <a:endParaRPr lang="es-ES" dirty="0"/>
          </a:p>
        </p:txBody>
      </p:sp>
      <p:sp>
        <p:nvSpPr>
          <p:cNvPr id="26" name="Título 1">
            <a:extLst>
              <a:ext uri="{FF2B5EF4-FFF2-40B4-BE49-F238E27FC236}">
                <a16:creationId xmlns:a16="http://schemas.microsoft.com/office/drawing/2014/main" id="{34AE8344-C4D8-464F-AE01-279DF0A53297}"/>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Scales of physical-biological interactions</a:t>
            </a:r>
          </a:p>
        </p:txBody>
      </p:sp>
      <p:sp>
        <p:nvSpPr>
          <p:cNvPr id="14" name="Rectángulo 13">
            <a:extLst>
              <a:ext uri="{FF2B5EF4-FFF2-40B4-BE49-F238E27FC236}">
                <a16:creationId xmlns:a16="http://schemas.microsoft.com/office/drawing/2014/main" id="{0A76CC5C-501D-204C-A774-56990433758E}"/>
              </a:ext>
            </a:extLst>
          </p:cNvPr>
          <p:cNvSpPr/>
          <p:nvPr/>
        </p:nvSpPr>
        <p:spPr>
          <a:xfrm>
            <a:off x="7108337" y="6602496"/>
            <a:ext cx="2056973" cy="253916"/>
          </a:xfrm>
          <a:prstGeom prst="rect">
            <a:avLst/>
          </a:prstGeom>
        </p:spPr>
        <p:txBody>
          <a:bodyPr wrap="none">
            <a:spAutoFit/>
          </a:bodyPr>
          <a:lstStyle/>
          <a:p>
            <a:r>
              <a:rPr lang="en-US" sz="1050" dirty="0">
                <a:latin typeface="Times New Roman" panose="02020603050405020304" pitchFamily="18" charset="0"/>
                <a:ea typeface="Calibri" panose="020F0502020204030204" pitchFamily="34" charset="0"/>
              </a:rPr>
              <a:t>Modified from Prairie et al. (2012)</a:t>
            </a:r>
          </a:p>
        </p:txBody>
      </p:sp>
    </p:spTree>
    <p:extLst>
      <p:ext uri="{BB962C8B-B14F-4D97-AF65-F5344CB8AC3E}">
        <p14:creationId xmlns:p14="http://schemas.microsoft.com/office/powerpoint/2010/main" val="319304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ola grande&#10;&#10;Descripción generada automáticamente">
            <a:extLst>
              <a:ext uri="{FF2B5EF4-FFF2-40B4-BE49-F238E27FC236}">
                <a16:creationId xmlns:a16="http://schemas.microsoft.com/office/drawing/2014/main" id="{F8D3B800-8C3D-574B-B6AA-3FE64520A7C5}"/>
              </a:ext>
            </a:extLst>
          </p:cNvPr>
          <p:cNvPicPr>
            <a:picLocks noChangeAspect="1"/>
          </p:cNvPicPr>
          <p:nvPr/>
        </p:nvPicPr>
        <p:blipFill rotWithShape="1">
          <a:blip r:embed="rId3" cstate="screen">
            <a:alphaModFix amt="90000"/>
            <a:extLst>
              <a:ext uri="{BEBA8EAE-BF5A-486C-A8C5-ECC9F3942E4B}">
                <a14:imgProps xmlns:a14="http://schemas.microsoft.com/office/drawing/2010/main">
                  <a14:imgLayer r:embed="rId4">
                    <a14:imgEffect>
                      <a14:sharpenSoften amount="-35000"/>
                    </a14:imgEffect>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6B86DECA-EC15-474F-AB2A-C9BB4806411C}"/>
              </a:ext>
            </a:extLst>
          </p:cNvPr>
          <p:cNvSpPr/>
          <p:nvPr/>
        </p:nvSpPr>
        <p:spPr>
          <a:xfrm>
            <a:off x="357187" y="2896404"/>
            <a:ext cx="8658224" cy="646331"/>
          </a:xfrm>
          <a:prstGeom prst="rect">
            <a:avLst/>
          </a:prstGeom>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255630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C71AB7C-B96B-6148-A569-DC22C2457A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910" b="32655"/>
          <a:stretch/>
        </p:blipFill>
        <p:spPr>
          <a:xfrm>
            <a:off x="201042" y="1183803"/>
            <a:ext cx="8738739" cy="4831355"/>
          </a:xfrm>
          <a:prstGeom prst="rect">
            <a:avLst/>
          </a:prstGeom>
        </p:spPr>
      </p:pic>
      <p:sp>
        <p:nvSpPr>
          <p:cNvPr id="6" name="Título 1">
            <a:extLst>
              <a:ext uri="{FF2B5EF4-FFF2-40B4-BE49-F238E27FC236}">
                <a16:creationId xmlns:a16="http://schemas.microsoft.com/office/drawing/2014/main" id="{432DD7BD-7F9D-A244-9196-B60EC949F499}"/>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  Sampling in different temporal and spatial scales </a:t>
            </a:r>
          </a:p>
        </p:txBody>
      </p:sp>
    </p:spTree>
    <p:extLst>
      <p:ext uri="{BB962C8B-B14F-4D97-AF65-F5344CB8AC3E}">
        <p14:creationId xmlns:p14="http://schemas.microsoft.com/office/powerpoint/2010/main" val="3139376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9D2278D-42B3-5E41-8CA9-65501A551BF9}"/>
              </a:ext>
            </a:extLst>
          </p:cNvPr>
          <p:cNvPicPr/>
          <p:nvPr/>
        </p:nvPicPr>
        <p:blipFill rotWithShape="1">
          <a:blip r:embed="rId3" cstate="screen">
            <a:extLst>
              <a:ext uri="{28A0092B-C50C-407E-A947-70E740481C1C}">
                <a14:useLocalDpi xmlns:a14="http://schemas.microsoft.com/office/drawing/2010/main"/>
              </a:ext>
            </a:extLst>
          </a:blip>
          <a:srcRect l="19871" t="3637" r="15678" b="23415"/>
          <a:stretch/>
        </p:blipFill>
        <p:spPr bwMode="auto">
          <a:xfrm>
            <a:off x="376935" y="1742207"/>
            <a:ext cx="4195065" cy="3952740"/>
          </a:xfrm>
          <a:prstGeom prst="rect">
            <a:avLst/>
          </a:prstGeom>
          <a:ln>
            <a:noFill/>
          </a:ln>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DD0A2817-0566-954E-A967-7F94A1EC84F8}"/>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  27-hour sampling </a:t>
            </a:r>
            <a:r>
              <a:rPr lang="en-US" sz="3200" b="1" dirty="0" err="1">
                <a:solidFill>
                  <a:schemeClr val="bg1"/>
                </a:solidFill>
                <a:latin typeface="Times New Roman" panose="02020603050405020304" pitchFamily="18" charset="0"/>
                <a:cs typeface="Times New Roman" panose="02020603050405020304" pitchFamily="18" charset="0"/>
              </a:rPr>
              <a:t>Ría</a:t>
            </a:r>
            <a:r>
              <a:rPr lang="en-US" sz="3200" b="1" dirty="0">
                <a:solidFill>
                  <a:schemeClr val="bg1"/>
                </a:solidFill>
                <a:latin typeface="Times New Roman" panose="02020603050405020304" pitchFamily="18" charset="0"/>
                <a:cs typeface="Times New Roman" panose="02020603050405020304" pitchFamily="18" charset="0"/>
              </a:rPr>
              <a:t> de Vigo – August 2013</a:t>
            </a:r>
          </a:p>
        </p:txBody>
      </p:sp>
      <p:sp>
        <p:nvSpPr>
          <p:cNvPr id="5" name="CuadroTexto 4">
            <a:extLst>
              <a:ext uri="{FF2B5EF4-FFF2-40B4-BE49-F238E27FC236}">
                <a16:creationId xmlns:a16="http://schemas.microsoft.com/office/drawing/2014/main" id="{CA6BFA2E-40F1-7F44-8541-40C4CA8D5829}"/>
              </a:ext>
            </a:extLst>
          </p:cNvPr>
          <p:cNvSpPr txBox="1"/>
          <p:nvPr/>
        </p:nvSpPr>
        <p:spPr>
          <a:xfrm>
            <a:off x="6478940" y="1989320"/>
            <a:ext cx="2193799" cy="646331"/>
          </a:xfrm>
          <a:prstGeom prst="rect">
            <a:avLst/>
          </a:prstGeom>
          <a:noFill/>
        </p:spPr>
        <p:txBody>
          <a:bodyPr wrap="square" rtlCol="0">
            <a:spAutoFit/>
          </a:bodyPr>
          <a:lstStyle/>
          <a:p>
            <a:r>
              <a:rPr lang="es-ES" sz="2000" dirty="0">
                <a:latin typeface="Times New Roman" panose="02020603050405020304" pitchFamily="18" charset="0"/>
                <a:cs typeface="Times New Roman" panose="02020603050405020304" pitchFamily="18" charset="0"/>
              </a:rPr>
              <a:t>ADCP </a:t>
            </a:r>
            <a:r>
              <a:rPr lang="es-ES" sz="2000" dirty="0" err="1">
                <a:latin typeface="Times New Roman" panose="02020603050405020304" pitchFamily="18" charset="0"/>
                <a:cs typeface="Times New Roman" panose="02020603050405020304" pitchFamily="18" charset="0"/>
              </a:rPr>
              <a:t>mooring</a:t>
            </a:r>
            <a:endParaRPr lang="es-ES" sz="2000" dirty="0">
              <a:latin typeface="Times New Roman" panose="02020603050405020304" pitchFamily="18" charset="0"/>
              <a:cs typeface="Times New Roman" panose="02020603050405020304" pitchFamily="18" charset="0"/>
            </a:endParaRPr>
          </a:p>
          <a:p>
            <a:r>
              <a:rPr lang="es-ES" sz="1600" dirty="0" err="1">
                <a:latin typeface="Times New Roman" panose="02020603050405020304" pitchFamily="18" charset="0"/>
                <a:cs typeface="Times New Roman" panose="02020603050405020304" pitchFamily="18" charset="0"/>
              </a:rPr>
              <a:t>Current</a:t>
            </a:r>
            <a:r>
              <a:rPr lang="es-ES" sz="1600" dirty="0">
                <a:latin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cs typeface="Times New Roman" panose="02020603050405020304" pitchFamily="18" charset="0"/>
              </a:rPr>
              <a:t>velocity</a:t>
            </a:r>
            <a:r>
              <a:rPr lang="es-ES" sz="1600" dirty="0">
                <a:latin typeface="Times New Roman" panose="02020603050405020304" pitchFamily="18" charset="0"/>
                <a:cs typeface="Times New Roman" panose="02020603050405020304" pitchFamily="18" charset="0"/>
              </a:rPr>
              <a:t> data</a:t>
            </a:r>
          </a:p>
        </p:txBody>
      </p:sp>
      <p:pic>
        <p:nvPicPr>
          <p:cNvPr id="6" name="4 Imagen" descr="DSC01633.JPG">
            <a:extLst>
              <a:ext uri="{FF2B5EF4-FFF2-40B4-BE49-F238E27FC236}">
                <a16:creationId xmlns:a16="http://schemas.microsoft.com/office/drawing/2014/main" id="{57804BE3-418D-E84D-92F3-0C45CDEDECF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6723" y="3717032"/>
            <a:ext cx="1683831" cy="237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32A683F5-8855-374A-9B9B-BEED50FF07EF}"/>
              </a:ext>
            </a:extLst>
          </p:cNvPr>
          <p:cNvSpPr/>
          <p:nvPr/>
        </p:nvSpPr>
        <p:spPr>
          <a:xfrm>
            <a:off x="6478940" y="4582868"/>
            <a:ext cx="2190023" cy="646331"/>
          </a:xfrm>
          <a:prstGeom prst="rect">
            <a:avLst/>
          </a:prstGeom>
        </p:spPr>
        <p:txBody>
          <a:bodyPr wrap="none">
            <a:spAutoFit/>
          </a:bodyPr>
          <a:lstStyle/>
          <a:p>
            <a:r>
              <a:rPr lang="es-ES" sz="2000" dirty="0">
                <a:latin typeface="Times New Roman" panose="02020603050405020304" pitchFamily="18" charset="0"/>
                <a:cs typeface="Times New Roman" panose="02020603050405020304" pitchFamily="18" charset="0"/>
              </a:rPr>
              <a:t>MSS </a:t>
            </a:r>
            <a:r>
              <a:rPr lang="es-ES" sz="2000" dirty="0" err="1">
                <a:latin typeface="Times New Roman" panose="02020603050405020304" pitchFamily="18" charset="0"/>
                <a:cs typeface="Times New Roman" panose="02020603050405020304" pitchFamily="18" charset="0"/>
              </a:rPr>
              <a:t>profiler</a:t>
            </a:r>
            <a:r>
              <a:rPr lang="es-ES" sz="2000" dirty="0">
                <a:latin typeface="Times New Roman" panose="02020603050405020304" pitchFamily="18" charset="0"/>
                <a:cs typeface="Times New Roman" panose="02020603050405020304" pitchFamily="18" charset="0"/>
              </a:rPr>
              <a:t> yo-yo</a:t>
            </a:r>
          </a:p>
          <a:p>
            <a:r>
              <a:rPr lang="es-ES" sz="1600" dirty="0" err="1">
                <a:latin typeface="Times New Roman" panose="02020603050405020304" pitchFamily="18" charset="0"/>
                <a:cs typeface="Times New Roman" panose="02020603050405020304" pitchFamily="18" charset="0"/>
              </a:rPr>
              <a:t>Chl</a:t>
            </a:r>
            <a:r>
              <a:rPr lang="es-ES" sz="1600" dirty="0">
                <a:latin typeface="Times New Roman" panose="02020603050405020304" pitchFamily="18" charset="0"/>
                <a:cs typeface="Times New Roman" panose="02020603050405020304" pitchFamily="18" charset="0"/>
              </a:rPr>
              <a:t>-a </a:t>
            </a:r>
            <a:r>
              <a:rPr lang="es-ES" sz="1600" dirty="0" err="1">
                <a:latin typeface="Times New Roman" panose="02020603050405020304" pitchFamily="18" charset="0"/>
                <a:cs typeface="Times New Roman" panose="02020603050405020304" pitchFamily="18" charset="0"/>
              </a:rPr>
              <a:t>fluorescence</a:t>
            </a:r>
            <a:r>
              <a:rPr lang="es-ES" sz="1600" dirty="0">
                <a:latin typeface="Times New Roman" panose="02020603050405020304" pitchFamily="18" charset="0"/>
                <a:cs typeface="Times New Roman" panose="02020603050405020304" pitchFamily="18" charset="0"/>
              </a:rPr>
              <a:t> data</a:t>
            </a:r>
          </a:p>
        </p:txBody>
      </p:sp>
      <p:pic>
        <p:nvPicPr>
          <p:cNvPr id="8" name="Imagen 7">
            <a:extLst>
              <a:ext uri="{FF2B5EF4-FFF2-40B4-BE49-F238E27FC236}">
                <a16:creationId xmlns:a16="http://schemas.microsoft.com/office/drawing/2014/main" id="{D684D283-42EF-9D48-8617-DEC3B169EB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1098" y="1130975"/>
            <a:ext cx="1023070" cy="2363022"/>
          </a:xfrm>
          <a:prstGeom prst="rect">
            <a:avLst/>
          </a:prstGeom>
          <a:ln>
            <a:noFill/>
          </a:ln>
        </p:spPr>
      </p:pic>
    </p:spTree>
    <p:extLst>
      <p:ext uri="{BB962C8B-B14F-4D97-AF65-F5344CB8AC3E}">
        <p14:creationId xmlns:p14="http://schemas.microsoft.com/office/powerpoint/2010/main" val="1933228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32973F6-6588-484D-95E4-B929B93B9C24}"/>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  Pseudo-</a:t>
            </a:r>
            <a:r>
              <a:rPr lang="en-US" sz="3200" b="1" dirty="0" err="1">
                <a:solidFill>
                  <a:schemeClr val="bg1"/>
                </a:solidFill>
                <a:latin typeface="Times New Roman" panose="02020603050405020304" pitchFamily="18" charset="0"/>
                <a:cs typeface="Times New Roman" panose="02020603050405020304" pitchFamily="18" charset="0"/>
              </a:rPr>
              <a:t>Lagrangian</a:t>
            </a:r>
            <a:r>
              <a:rPr lang="en-US" sz="3200" b="1" dirty="0">
                <a:solidFill>
                  <a:schemeClr val="bg1"/>
                </a:solidFill>
                <a:latin typeface="Times New Roman" panose="02020603050405020304" pitchFamily="18" charset="0"/>
                <a:cs typeface="Times New Roman" panose="02020603050405020304" pitchFamily="18" charset="0"/>
              </a:rPr>
              <a:t> transformation</a:t>
            </a:r>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A505B25B-AD91-4347-B249-B256855090EE}"/>
                  </a:ext>
                </a:extLst>
              </p:cNvPr>
              <p:cNvSpPr/>
              <p:nvPr/>
            </p:nvSpPr>
            <p:spPr>
              <a:xfrm>
                <a:off x="1832355" y="2140695"/>
                <a:ext cx="547611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800" i="1">
                          <a:latin typeface="Cambria Math" panose="02040503050406030204" pitchFamily="18" charset="0"/>
                        </a:rPr>
                        <m:t>𝑥</m:t>
                      </m:r>
                      <m:d>
                        <m:dPr>
                          <m:ctrlPr>
                            <a:rPr lang="es-ES" sz="2800" i="1">
                              <a:latin typeface="Cambria Math" panose="02040503050406030204" pitchFamily="18" charset="0"/>
                            </a:rPr>
                          </m:ctrlPr>
                        </m:dPr>
                        <m:e>
                          <m:r>
                            <a:rPr lang="es-ES" sz="2800" i="1">
                              <a:latin typeface="Cambria Math" panose="02040503050406030204" pitchFamily="18" charset="0"/>
                            </a:rPr>
                            <m:t>𝑡</m:t>
                          </m:r>
                          <m:r>
                            <a:rPr lang="es-ES" sz="2800" i="0">
                              <a:latin typeface="Cambria Math" panose="02040503050406030204" pitchFamily="18" charset="0"/>
                            </a:rPr>
                            <m:t>+∆</m:t>
                          </m:r>
                          <m:r>
                            <a:rPr lang="es-ES" sz="2800" i="1">
                              <a:latin typeface="Cambria Math" panose="02040503050406030204" pitchFamily="18" charset="0"/>
                            </a:rPr>
                            <m:t>𝑡</m:t>
                          </m:r>
                          <m:r>
                            <a:rPr lang="es-ES" sz="2800" i="0">
                              <a:latin typeface="Cambria Math" panose="02040503050406030204" pitchFamily="18" charset="0"/>
                            </a:rPr>
                            <m:t>,</m:t>
                          </m:r>
                          <m:r>
                            <a:rPr lang="es-ES" sz="2800" i="1">
                              <a:latin typeface="Cambria Math" panose="02040503050406030204" pitchFamily="18" charset="0"/>
                            </a:rPr>
                            <m:t>𝑧</m:t>
                          </m:r>
                        </m:e>
                      </m:d>
                      <m:r>
                        <a:rPr lang="es-ES" sz="2800" i="0">
                          <a:latin typeface="Cambria Math" panose="02040503050406030204" pitchFamily="18" charset="0"/>
                        </a:rPr>
                        <m:t>=</m:t>
                      </m:r>
                      <m:r>
                        <a:rPr lang="es-ES" sz="2800" i="1">
                          <a:latin typeface="Cambria Math" panose="02040503050406030204" pitchFamily="18" charset="0"/>
                        </a:rPr>
                        <m:t>𝑥</m:t>
                      </m:r>
                      <m:d>
                        <m:dPr>
                          <m:ctrlPr>
                            <a:rPr lang="es-ES" sz="2800" i="1">
                              <a:latin typeface="Cambria Math" panose="02040503050406030204" pitchFamily="18" charset="0"/>
                            </a:rPr>
                          </m:ctrlPr>
                        </m:dPr>
                        <m:e>
                          <m:r>
                            <a:rPr lang="es-ES" sz="2800" i="1">
                              <a:latin typeface="Cambria Math" panose="02040503050406030204" pitchFamily="18" charset="0"/>
                            </a:rPr>
                            <m:t>𝑡</m:t>
                          </m:r>
                          <m:r>
                            <a:rPr lang="es-ES" sz="2800" i="0">
                              <a:latin typeface="Cambria Math" panose="02040503050406030204" pitchFamily="18" charset="0"/>
                            </a:rPr>
                            <m:t>,</m:t>
                          </m:r>
                          <m:r>
                            <a:rPr lang="es-ES" sz="2800" i="1">
                              <a:latin typeface="Cambria Math" panose="02040503050406030204" pitchFamily="18" charset="0"/>
                            </a:rPr>
                            <m:t>𝑧</m:t>
                          </m:r>
                        </m:e>
                      </m:d>
                      <m:r>
                        <a:rPr lang="es-ES" sz="2800" i="0">
                          <a:latin typeface="Cambria Math" panose="02040503050406030204" pitchFamily="18" charset="0"/>
                        </a:rPr>
                        <m:t>+</m:t>
                      </m:r>
                      <m:r>
                        <a:rPr lang="es-ES" sz="2800" i="1">
                          <a:latin typeface="Cambria Math" panose="02040503050406030204" pitchFamily="18" charset="0"/>
                        </a:rPr>
                        <m:t>𝑢</m:t>
                      </m:r>
                      <m:d>
                        <m:dPr>
                          <m:ctrlPr>
                            <a:rPr lang="es-ES" sz="2800" i="1">
                              <a:latin typeface="Cambria Math" panose="02040503050406030204" pitchFamily="18" charset="0"/>
                            </a:rPr>
                          </m:ctrlPr>
                        </m:dPr>
                        <m:e>
                          <m:r>
                            <a:rPr lang="es-ES" sz="2800" i="1">
                              <a:latin typeface="Cambria Math" panose="02040503050406030204" pitchFamily="18" charset="0"/>
                            </a:rPr>
                            <m:t>𝑡</m:t>
                          </m:r>
                          <m:r>
                            <a:rPr lang="es-ES" sz="2800" i="0">
                              <a:latin typeface="Cambria Math" panose="02040503050406030204" pitchFamily="18" charset="0"/>
                            </a:rPr>
                            <m:t>,</m:t>
                          </m:r>
                          <m:r>
                            <a:rPr lang="es-ES" sz="2800" i="1">
                              <a:latin typeface="Cambria Math" panose="02040503050406030204" pitchFamily="18" charset="0"/>
                            </a:rPr>
                            <m:t>𝑧</m:t>
                          </m:r>
                        </m:e>
                      </m:d>
                      <m:r>
                        <a:rPr lang="es-ES" sz="2800" i="0">
                          <a:latin typeface="Cambria Math" panose="02040503050406030204" pitchFamily="18" charset="0"/>
                        </a:rPr>
                        <m:t>·∆</m:t>
                      </m:r>
                      <m:r>
                        <a:rPr lang="es-ES" sz="2800" i="1">
                          <a:latin typeface="Cambria Math" panose="02040503050406030204" pitchFamily="18" charset="0"/>
                        </a:rPr>
                        <m:t>𝑡</m:t>
                      </m:r>
                    </m:oMath>
                  </m:oMathPara>
                </a14:m>
                <a:endParaRPr lang="es-ES" sz="2800" dirty="0"/>
              </a:p>
            </p:txBody>
          </p:sp>
        </mc:Choice>
        <mc:Fallback xmlns="">
          <p:sp>
            <p:nvSpPr>
              <p:cNvPr id="6" name="Rectángulo 5">
                <a:extLst>
                  <a:ext uri="{FF2B5EF4-FFF2-40B4-BE49-F238E27FC236}">
                    <a16:creationId xmlns:a16="http://schemas.microsoft.com/office/drawing/2014/main" id="{A505B25B-AD91-4347-B249-B256855090EE}"/>
                  </a:ext>
                </a:extLst>
              </p:cNvPr>
              <p:cNvSpPr>
                <a:spLocks noRot="1" noChangeAspect="1" noMove="1" noResize="1" noEditPoints="1" noAdjustHandles="1" noChangeArrowheads="1" noChangeShapeType="1" noTextEdit="1"/>
              </p:cNvSpPr>
              <p:nvPr/>
            </p:nvSpPr>
            <p:spPr>
              <a:xfrm>
                <a:off x="1832355" y="2140695"/>
                <a:ext cx="5476114" cy="523220"/>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77BB768E-97C8-BA4C-84ED-BB711A94CFEF}"/>
                  </a:ext>
                </a:extLst>
              </p:cNvPr>
              <p:cNvSpPr/>
              <p:nvPr/>
            </p:nvSpPr>
            <p:spPr>
              <a:xfrm>
                <a:off x="618832" y="3796798"/>
                <a:ext cx="7903159" cy="7945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S" sz="2400" i="1">
                              <a:latin typeface="Cambria Math" panose="02040503050406030204" pitchFamily="18" charset="0"/>
                            </a:rPr>
                          </m:ctrlPr>
                        </m:fPr>
                        <m:num>
                          <m:r>
                            <a:rPr lang="es-ES" sz="2400">
                              <a:latin typeface="Cambria Math" panose="02040503050406030204" pitchFamily="18" charset="0"/>
                            </a:rPr>
                            <m:t>𝜕</m:t>
                          </m:r>
                          <m:r>
                            <a:rPr lang="es-ES" sz="2400" i="1">
                              <a:latin typeface="Cambria Math" panose="02040503050406030204" pitchFamily="18" charset="0"/>
                            </a:rPr>
                            <m:t>𝐶</m:t>
                          </m:r>
                        </m:num>
                        <m:den>
                          <m:r>
                            <a:rPr lang="es-ES" sz="2400" i="0">
                              <a:latin typeface="Cambria Math" panose="02040503050406030204" pitchFamily="18" charset="0"/>
                            </a:rPr>
                            <m:t>𝜕</m:t>
                          </m:r>
                          <m:r>
                            <a:rPr lang="es-ES" sz="2400" i="1">
                              <a:latin typeface="Cambria Math" panose="02040503050406030204" pitchFamily="18" charset="0"/>
                            </a:rPr>
                            <m:t>𝑡</m:t>
                          </m:r>
                        </m:den>
                      </m:f>
                      <m:r>
                        <a:rPr lang="es-ES" sz="2400" i="0">
                          <a:latin typeface="Cambria Math" panose="02040503050406030204" pitchFamily="18" charset="0"/>
                        </a:rPr>
                        <m:t>+</m:t>
                      </m:r>
                      <m:r>
                        <a:rPr lang="es-ES" sz="2400" i="1">
                          <a:latin typeface="Cambria Math" panose="02040503050406030204" pitchFamily="18" charset="0"/>
                        </a:rPr>
                        <m:t>𝑢</m:t>
                      </m:r>
                      <m:r>
                        <a:rPr lang="es-ES" sz="2400" i="0">
                          <a:latin typeface="Cambria Math" panose="02040503050406030204" pitchFamily="18" charset="0"/>
                        </a:rPr>
                        <m:t>·</m:t>
                      </m:r>
                      <m:r>
                        <m:rPr>
                          <m:sty m:val="p"/>
                        </m:rPr>
                        <a:rPr lang="es-ES" sz="2400" i="0">
                          <a:latin typeface="Cambria Math" panose="02040503050406030204" pitchFamily="18" charset="0"/>
                        </a:rPr>
                        <m:t>∇</m:t>
                      </m:r>
                      <m:r>
                        <a:rPr lang="es-ES" sz="2400" i="1">
                          <a:latin typeface="Cambria Math" panose="02040503050406030204" pitchFamily="18" charset="0"/>
                        </a:rPr>
                        <m:t>𝐶</m:t>
                      </m:r>
                      <m:r>
                        <a:rPr lang="es-ES" sz="2400" i="0">
                          <a:latin typeface="Cambria Math" panose="02040503050406030204" pitchFamily="18" charset="0"/>
                        </a:rPr>
                        <m:t>=</m:t>
                      </m:r>
                      <m:r>
                        <a:rPr lang="es-ES" sz="2400" i="0">
                          <a:latin typeface="Cambria Math" panose="02040503050406030204" pitchFamily="18" charset="0"/>
                        </a:rPr>
                        <m:t>﻿</m:t>
                      </m:r>
                      <m:r>
                        <a:rPr lang="es-ES" sz="2400" i="1">
                          <a:latin typeface="Cambria Math" panose="02040503050406030204" pitchFamily="18" charset="0"/>
                        </a:rPr>
                        <m:t>𝐷𝑖𝑓𝑓𝑢𝑠𝑖𝑜𝑛</m:t>
                      </m:r>
                      <m:r>
                        <a:rPr lang="es-ES" sz="2400" i="0">
                          <a:latin typeface="Cambria Math" panose="02040503050406030204" pitchFamily="18" charset="0"/>
                        </a:rPr>
                        <m:t>+</m:t>
                      </m:r>
                      <m:r>
                        <a:rPr lang="es-ES" sz="2400" i="1">
                          <a:latin typeface="Cambria Math" panose="02040503050406030204" pitchFamily="18" charset="0"/>
                        </a:rPr>
                        <m:t>𝑆𝑤𝑖𝑚𝑚𝑖𝑛𝑔</m:t>
                      </m:r>
                      <m:r>
                        <a:rPr lang="es-ES" sz="2400" i="0">
                          <a:latin typeface="Cambria Math" panose="02040503050406030204" pitchFamily="18" charset="0"/>
                        </a:rPr>
                        <m:t>+</m:t>
                      </m:r>
                      <m:r>
                        <a:rPr lang="es-ES" sz="2400" i="1">
                          <a:latin typeface="Cambria Math" panose="02040503050406030204" pitchFamily="18" charset="0"/>
                        </a:rPr>
                        <m:t>𝑆𝑜𝑢𝑟𝑐𝑒𝑠</m:t>
                      </m:r>
                      <m:r>
                        <a:rPr lang="es-ES" sz="2400" i="0">
                          <a:latin typeface="Cambria Math" panose="02040503050406030204" pitchFamily="18" charset="0"/>
                        </a:rPr>
                        <m:t>−</m:t>
                      </m:r>
                      <m:r>
                        <a:rPr lang="es-ES" sz="2400" i="1">
                          <a:latin typeface="Cambria Math" panose="02040503050406030204" pitchFamily="18" charset="0"/>
                        </a:rPr>
                        <m:t>𝑆𝑖𝑛𝑘𝑠</m:t>
                      </m:r>
                    </m:oMath>
                  </m:oMathPara>
                </a14:m>
                <a:endParaRPr lang="es-ES" sz="2400" dirty="0"/>
              </a:p>
            </p:txBody>
          </p:sp>
        </mc:Choice>
        <mc:Fallback xmlns="">
          <p:sp>
            <p:nvSpPr>
              <p:cNvPr id="7" name="Rectángulo 6">
                <a:extLst>
                  <a:ext uri="{FF2B5EF4-FFF2-40B4-BE49-F238E27FC236}">
                    <a16:creationId xmlns:a16="http://schemas.microsoft.com/office/drawing/2014/main" id="{77BB768E-97C8-BA4C-84ED-BB711A94CFEF}"/>
                  </a:ext>
                </a:extLst>
              </p:cNvPr>
              <p:cNvSpPr>
                <a:spLocks noRot="1" noChangeAspect="1" noMove="1" noResize="1" noEditPoints="1" noAdjustHandles="1" noChangeArrowheads="1" noChangeShapeType="1" noTextEdit="1"/>
              </p:cNvSpPr>
              <p:nvPr/>
            </p:nvSpPr>
            <p:spPr>
              <a:xfrm>
                <a:off x="618832" y="3796798"/>
                <a:ext cx="7903159" cy="794576"/>
              </a:xfrm>
              <a:prstGeom prst="rect">
                <a:avLst/>
              </a:prstGeom>
              <a:blipFill>
                <a:blip r:embed="rId4"/>
                <a:stretch>
                  <a:fillRect b="-6250"/>
                </a:stretch>
              </a:blipFill>
            </p:spPr>
            <p:txBody>
              <a:bodyPr/>
              <a:lstStyle/>
              <a:p>
                <a:r>
                  <a:rPr lang="es-ES">
                    <a:noFill/>
                  </a:rPr>
                  <a:t> </a:t>
                </a:r>
              </a:p>
            </p:txBody>
          </p:sp>
        </mc:Fallback>
      </mc:AlternateContent>
      <p:cxnSp>
        <p:nvCxnSpPr>
          <p:cNvPr id="10" name="Conector recto de flecha 9">
            <a:extLst>
              <a:ext uri="{FF2B5EF4-FFF2-40B4-BE49-F238E27FC236}">
                <a16:creationId xmlns:a16="http://schemas.microsoft.com/office/drawing/2014/main" id="{CA012F04-1D0D-7946-BCFD-12B8BB3AFDCD}"/>
              </a:ext>
            </a:extLst>
          </p:cNvPr>
          <p:cNvCxnSpPr/>
          <p:nvPr/>
        </p:nvCxnSpPr>
        <p:spPr>
          <a:xfrm flipV="1">
            <a:off x="1607765" y="3796798"/>
            <a:ext cx="449179" cy="79457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88A3A42C-8A63-8847-A2B9-8B34D9EF05EC}"/>
              </a:ext>
            </a:extLst>
          </p:cNvPr>
          <p:cNvSpPr txBox="1"/>
          <p:nvPr/>
        </p:nvSpPr>
        <p:spPr>
          <a:xfrm>
            <a:off x="2056944" y="3429000"/>
            <a:ext cx="417095" cy="369332"/>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2402061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D420AC2-B025-0C42-A31F-7549D2B183D7}"/>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Spring-neap tides sampling </a:t>
            </a:r>
            <a:r>
              <a:rPr lang="en-US" sz="2800" b="1" dirty="0" err="1">
                <a:solidFill>
                  <a:schemeClr val="bg1"/>
                </a:solidFill>
                <a:latin typeface="Times New Roman" panose="02020603050405020304" pitchFamily="18" charset="0"/>
                <a:cs typeface="Times New Roman" panose="02020603050405020304" pitchFamily="18" charset="0"/>
              </a:rPr>
              <a:t>Ría</a:t>
            </a:r>
            <a:r>
              <a:rPr lang="en-US" sz="2800" b="1" dirty="0">
                <a:solidFill>
                  <a:schemeClr val="bg1"/>
                </a:solidFill>
                <a:latin typeface="Times New Roman" panose="02020603050405020304" pitchFamily="18" charset="0"/>
                <a:cs typeface="Times New Roman" panose="02020603050405020304" pitchFamily="18" charset="0"/>
              </a:rPr>
              <a:t> de Vigo – August 2013</a:t>
            </a:r>
          </a:p>
        </p:txBody>
      </p:sp>
      <p:grpSp>
        <p:nvGrpSpPr>
          <p:cNvPr id="15" name="Grupo 14">
            <a:extLst>
              <a:ext uri="{FF2B5EF4-FFF2-40B4-BE49-F238E27FC236}">
                <a16:creationId xmlns:a16="http://schemas.microsoft.com/office/drawing/2014/main" id="{0CF808FE-5086-2448-804C-610839B00124}"/>
              </a:ext>
            </a:extLst>
          </p:cNvPr>
          <p:cNvGrpSpPr/>
          <p:nvPr/>
        </p:nvGrpSpPr>
        <p:grpSpPr>
          <a:xfrm>
            <a:off x="-3175" y="1688568"/>
            <a:ext cx="4394947" cy="3460948"/>
            <a:chOff x="1" y="1688568"/>
            <a:chExt cx="4572000" cy="3541157"/>
          </a:xfrm>
        </p:grpSpPr>
        <p:grpSp>
          <p:nvGrpSpPr>
            <p:cNvPr id="4" name="Grupo 3">
              <a:extLst>
                <a:ext uri="{FF2B5EF4-FFF2-40B4-BE49-F238E27FC236}">
                  <a16:creationId xmlns:a16="http://schemas.microsoft.com/office/drawing/2014/main" id="{A8773AA2-2A56-F642-ACFB-6DF5CA084BD7}"/>
                </a:ext>
              </a:extLst>
            </p:cNvPr>
            <p:cNvGrpSpPr/>
            <p:nvPr/>
          </p:nvGrpSpPr>
          <p:grpSpPr>
            <a:xfrm>
              <a:off x="1" y="1688568"/>
              <a:ext cx="4572000" cy="3541157"/>
              <a:chOff x="0" y="1688569"/>
              <a:chExt cx="4708919" cy="3480862"/>
            </a:xfrm>
          </p:grpSpPr>
          <p:pic>
            <p:nvPicPr>
              <p:cNvPr id="2" name="Imagen 1">
                <a:extLst>
                  <a:ext uri="{FF2B5EF4-FFF2-40B4-BE49-F238E27FC236}">
                    <a16:creationId xmlns:a16="http://schemas.microsoft.com/office/drawing/2014/main" id="{49108DB5-1AD8-B14C-A6CD-DCD7E2E3F5A1}"/>
                  </a:ext>
                </a:extLst>
              </p:cNvPr>
              <p:cNvPicPr/>
              <p:nvPr/>
            </p:nvPicPr>
            <p:blipFill rotWithShape="1">
              <a:blip r:embed="rId3" cstate="screen">
                <a:extLst>
                  <a:ext uri="{28A0092B-C50C-407E-A947-70E740481C1C}">
                    <a14:useLocalDpi xmlns:a14="http://schemas.microsoft.com/office/drawing/2010/main"/>
                  </a:ext>
                </a:extLst>
              </a:blip>
              <a:srcRect l="6569" b="8226"/>
              <a:stretch/>
            </p:blipFill>
            <p:spPr bwMode="auto">
              <a:xfrm>
                <a:off x="0" y="1688569"/>
                <a:ext cx="4708919" cy="3480862"/>
              </a:xfrm>
              <a:prstGeom prst="rect">
                <a:avLst/>
              </a:prstGeom>
              <a:noFill/>
              <a:ln>
                <a:noFill/>
              </a:ln>
            </p:spPr>
          </p:pic>
          <p:sp>
            <p:nvSpPr>
              <p:cNvPr id="3" name="Rectángulo 2">
                <a:extLst>
                  <a:ext uri="{FF2B5EF4-FFF2-40B4-BE49-F238E27FC236}">
                    <a16:creationId xmlns:a16="http://schemas.microsoft.com/office/drawing/2014/main" id="{F72EAC09-16A0-B54A-914E-171C0741BE28}"/>
                  </a:ext>
                </a:extLst>
              </p:cNvPr>
              <p:cNvSpPr/>
              <p:nvPr/>
            </p:nvSpPr>
            <p:spPr>
              <a:xfrm>
                <a:off x="2844800" y="3721100"/>
                <a:ext cx="101600" cy="762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sp>
          <p:nvSpPr>
            <p:cNvPr id="6" name="Rectángulo 5">
              <a:extLst>
                <a:ext uri="{FF2B5EF4-FFF2-40B4-BE49-F238E27FC236}">
                  <a16:creationId xmlns:a16="http://schemas.microsoft.com/office/drawing/2014/main" id="{C5342563-CD27-7E4F-8A02-B8CE1010BB06}"/>
                </a:ext>
              </a:extLst>
            </p:cNvPr>
            <p:cNvSpPr/>
            <p:nvPr/>
          </p:nvSpPr>
          <p:spPr>
            <a:xfrm>
              <a:off x="689577" y="3557693"/>
              <a:ext cx="641684" cy="513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9D67C124-5F6B-9447-BA77-5D14FC844CC0}"/>
                </a:ext>
              </a:extLst>
            </p:cNvPr>
            <p:cNvSpPr/>
            <p:nvPr/>
          </p:nvSpPr>
          <p:spPr>
            <a:xfrm>
              <a:off x="1804738" y="2703230"/>
              <a:ext cx="641684" cy="513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82 CuadroTexto">
            <a:extLst>
              <a:ext uri="{FF2B5EF4-FFF2-40B4-BE49-F238E27FC236}">
                <a16:creationId xmlns:a16="http://schemas.microsoft.com/office/drawing/2014/main" id="{7DD2B8F5-5ACB-6E4E-BA8B-AC6CB82909FC}"/>
              </a:ext>
            </a:extLst>
          </p:cNvPr>
          <p:cNvSpPr txBox="1"/>
          <p:nvPr/>
        </p:nvSpPr>
        <p:spPr>
          <a:xfrm>
            <a:off x="5883366" y="3291686"/>
            <a:ext cx="2126375"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Size-fractionated </a:t>
            </a:r>
            <a:r>
              <a:rPr lang="en-US" sz="1600" dirty="0" err="1">
                <a:latin typeface="Times New Roman" panose="02020603050405020304" pitchFamily="18" charset="0"/>
                <a:cs typeface="Times New Roman" panose="02020603050405020304" pitchFamily="18" charset="0"/>
              </a:rPr>
              <a:t>Chl</a:t>
            </a:r>
            <a:r>
              <a:rPr lang="en-US" sz="1600" dirty="0">
                <a:latin typeface="Times New Roman" panose="02020603050405020304" pitchFamily="18" charset="0"/>
                <a:cs typeface="Times New Roman" panose="02020603050405020304" pitchFamily="18" charset="0"/>
              </a:rPr>
              <a:t>-a</a:t>
            </a:r>
          </a:p>
          <a:p>
            <a:r>
              <a:rPr lang="en-US" sz="1600" dirty="0">
                <a:latin typeface="Times New Roman" panose="02020603050405020304" pitchFamily="18" charset="0"/>
                <a:cs typeface="Times New Roman" panose="02020603050405020304" pitchFamily="18" charset="0"/>
              </a:rPr>
              <a:t>Pigments</a:t>
            </a:r>
          </a:p>
          <a:p>
            <a:r>
              <a:rPr lang="en-US" sz="1600" dirty="0">
                <a:latin typeface="Times New Roman" panose="02020603050405020304" pitchFamily="18" charset="0"/>
                <a:cs typeface="Times New Roman" panose="02020603050405020304" pitchFamily="18" charset="0"/>
              </a:rPr>
              <a:t>Flow cytometry</a:t>
            </a:r>
          </a:p>
        </p:txBody>
      </p:sp>
      <p:sp>
        <p:nvSpPr>
          <p:cNvPr id="9" name="83 CuadroTexto">
            <a:extLst>
              <a:ext uri="{FF2B5EF4-FFF2-40B4-BE49-F238E27FC236}">
                <a16:creationId xmlns:a16="http://schemas.microsoft.com/office/drawing/2014/main" id="{DCE212D9-0911-6149-93F4-C1FD3A07B106}"/>
              </a:ext>
            </a:extLst>
          </p:cNvPr>
          <p:cNvSpPr txBox="1"/>
          <p:nvPr/>
        </p:nvSpPr>
        <p:spPr>
          <a:xfrm>
            <a:off x="5883366" y="4153461"/>
            <a:ext cx="186011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Inorganic nutrients</a:t>
            </a:r>
          </a:p>
        </p:txBody>
      </p:sp>
      <p:sp>
        <p:nvSpPr>
          <p:cNvPr id="10" name="85 CuadroTexto">
            <a:extLst>
              <a:ext uri="{FF2B5EF4-FFF2-40B4-BE49-F238E27FC236}">
                <a16:creationId xmlns:a16="http://schemas.microsoft.com/office/drawing/2014/main" id="{F59A4A76-E9A4-2A4E-B4B8-B0840E8657DC}"/>
              </a:ext>
            </a:extLst>
          </p:cNvPr>
          <p:cNvSpPr txBox="1"/>
          <p:nvPr/>
        </p:nvSpPr>
        <p:spPr>
          <a:xfrm>
            <a:off x="5750515" y="2922354"/>
            <a:ext cx="143914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CTD-Rosette</a:t>
            </a:r>
          </a:p>
        </p:txBody>
      </p:sp>
      <p:sp>
        <p:nvSpPr>
          <p:cNvPr id="11" name="CuadroTexto 10">
            <a:extLst>
              <a:ext uri="{FF2B5EF4-FFF2-40B4-BE49-F238E27FC236}">
                <a16:creationId xmlns:a16="http://schemas.microsoft.com/office/drawing/2014/main" id="{6C444EDC-1478-F74A-A98C-ABD71D6A138A}"/>
              </a:ext>
            </a:extLst>
          </p:cNvPr>
          <p:cNvSpPr txBox="1"/>
          <p:nvPr/>
        </p:nvSpPr>
        <p:spPr>
          <a:xfrm>
            <a:off x="5705097" y="938747"/>
            <a:ext cx="1992853"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MSS </a:t>
            </a:r>
            <a:r>
              <a:rPr lang="es-ES" dirty="0" err="1">
                <a:latin typeface="Times New Roman" panose="02020603050405020304" pitchFamily="18" charset="0"/>
                <a:cs typeface="Times New Roman" panose="02020603050405020304" pitchFamily="18" charset="0"/>
              </a:rPr>
              <a:t>profiler</a:t>
            </a:r>
            <a:r>
              <a:rPr lang="es-ES" dirty="0">
                <a:latin typeface="Times New Roman" panose="02020603050405020304" pitchFamily="18" charset="0"/>
                <a:cs typeface="Times New Roman" panose="02020603050405020304" pitchFamily="18" charset="0"/>
              </a:rPr>
              <a:t> yo-yo</a:t>
            </a:r>
          </a:p>
        </p:txBody>
      </p:sp>
      <p:pic>
        <p:nvPicPr>
          <p:cNvPr id="13" name="Imagen 12">
            <a:extLst>
              <a:ext uri="{FF2B5EF4-FFF2-40B4-BE49-F238E27FC236}">
                <a16:creationId xmlns:a16="http://schemas.microsoft.com/office/drawing/2014/main" id="{24FB8C64-0847-A548-A888-F32F1AF0EE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91772" y="2966469"/>
            <a:ext cx="1305053" cy="1640223"/>
          </a:xfrm>
          <a:prstGeom prst="rect">
            <a:avLst/>
          </a:prstGeom>
        </p:spPr>
      </p:pic>
      <p:pic>
        <p:nvPicPr>
          <p:cNvPr id="14" name="4 Imagen" descr="DSC01633.JPG">
            <a:extLst>
              <a:ext uri="{FF2B5EF4-FFF2-40B4-BE49-F238E27FC236}">
                <a16:creationId xmlns:a16="http://schemas.microsoft.com/office/drawing/2014/main" id="{4A29A286-033D-6D47-AE64-3D99F62A201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0964" y="933794"/>
            <a:ext cx="1274941" cy="180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82 CuadroTexto">
            <a:extLst>
              <a:ext uri="{FF2B5EF4-FFF2-40B4-BE49-F238E27FC236}">
                <a16:creationId xmlns:a16="http://schemas.microsoft.com/office/drawing/2014/main" id="{657BF0F2-679B-804F-9C47-F743ED50133E}"/>
              </a:ext>
            </a:extLst>
          </p:cNvPr>
          <p:cNvSpPr txBox="1"/>
          <p:nvPr/>
        </p:nvSpPr>
        <p:spPr>
          <a:xfrm>
            <a:off x="5916902" y="1320315"/>
            <a:ext cx="2126375"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Hydrographic variables</a:t>
            </a:r>
          </a:p>
          <a:p>
            <a:r>
              <a:rPr lang="en-US" sz="1600" dirty="0">
                <a:latin typeface="Times New Roman" panose="02020603050405020304" pitchFamily="18" charset="0"/>
                <a:cs typeface="Times New Roman" panose="02020603050405020304" pitchFamily="18" charset="0"/>
              </a:rPr>
              <a:t>Turbulence (</a:t>
            </a:r>
            <a:r>
              <a:rPr lang="es-ES_tradnl" altLang="es-ES" sz="1600" dirty="0">
                <a:solidFill>
                  <a:prstClr val="black"/>
                </a:solidFill>
                <a:ea typeface="MS PGothic" panose="020B0600070205080204" pitchFamily="34" charset="-128"/>
                <a:sym typeface="Symbol"/>
              </a:rPr>
              <a:t></a:t>
            </a:r>
            <a:r>
              <a:rPr lang="en-US" sz="1600"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Mixing (</a:t>
            </a:r>
            <a:r>
              <a:rPr lang="en-US" sz="1600" dirty="0" err="1">
                <a:latin typeface="Times New Roman" panose="02020603050405020304" pitchFamily="18" charset="0"/>
                <a:cs typeface="Times New Roman" panose="02020603050405020304" pitchFamily="18" charset="0"/>
              </a:rPr>
              <a:t>Kz</a:t>
            </a:r>
            <a:r>
              <a:rPr lang="en-US" sz="1600" dirty="0">
                <a:latin typeface="Times New Roman" panose="02020603050405020304" pitchFamily="18" charset="0"/>
                <a:cs typeface="Times New Roman" panose="02020603050405020304" pitchFamily="18" charset="0"/>
              </a:rPr>
              <a:t>)</a:t>
            </a:r>
          </a:p>
        </p:txBody>
      </p:sp>
      <p:pic>
        <p:nvPicPr>
          <p:cNvPr id="12" name="Imagen 11">
            <a:extLst>
              <a:ext uri="{FF2B5EF4-FFF2-40B4-BE49-F238E27FC236}">
                <a16:creationId xmlns:a16="http://schemas.microsoft.com/office/drawing/2014/main" id="{AFF969D1-4E49-5A47-A858-CAF80F3B38E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35654" y="4948220"/>
            <a:ext cx="1025560" cy="1791750"/>
          </a:xfrm>
          <a:prstGeom prst="rect">
            <a:avLst/>
          </a:prstGeom>
        </p:spPr>
      </p:pic>
      <p:sp>
        <p:nvSpPr>
          <p:cNvPr id="18" name="CuadroTexto 17">
            <a:extLst>
              <a:ext uri="{FF2B5EF4-FFF2-40B4-BE49-F238E27FC236}">
                <a16:creationId xmlns:a16="http://schemas.microsoft.com/office/drawing/2014/main" id="{183EB427-8E8C-B44E-8C74-6B5E73C21683}"/>
              </a:ext>
            </a:extLst>
          </p:cNvPr>
          <p:cNvSpPr txBox="1"/>
          <p:nvPr/>
        </p:nvSpPr>
        <p:spPr>
          <a:xfrm>
            <a:off x="5644706" y="4944798"/>
            <a:ext cx="1342419" cy="369332"/>
          </a:xfrm>
          <a:prstGeom prst="rect">
            <a:avLst/>
          </a:prstGeom>
          <a:noFill/>
        </p:spPr>
        <p:txBody>
          <a:bodyPr wrap="none" rtlCol="0">
            <a:spAutoFit/>
          </a:bodyPr>
          <a:lstStyle/>
          <a:p>
            <a:r>
              <a:rPr lang="es-ES" dirty="0" err="1">
                <a:latin typeface="Times New Roman" panose="02020603050405020304" pitchFamily="18" charset="0"/>
                <a:cs typeface="Times New Roman" panose="02020603050405020304" pitchFamily="18" charset="0"/>
              </a:rPr>
              <a:t>Wire-walker</a:t>
            </a:r>
            <a:endParaRPr lang="es-ES" dirty="0">
              <a:latin typeface="Times New Roman" panose="02020603050405020304" pitchFamily="18" charset="0"/>
              <a:cs typeface="Times New Roman" panose="02020603050405020304" pitchFamily="18" charset="0"/>
            </a:endParaRPr>
          </a:p>
        </p:txBody>
      </p:sp>
      <p:sp>
        <p:nvSpPr>
          <p:cNvPr id="19" name="82 CuadroTexto">
            <a:extLst>
              <a:ext uri="{FF2B5EF4-FFF2-40B4-BE49-F238E27FC236}">
                <a16:creationId xmlns:a16="http://schemas.microsoft.com/office/drawing/2014/main" id="{FDF785AA-E1E0-4D4E-84D2-7D9FEF8E152B}"/>
              </a:ext>
            </a:extLst>
          </p:cNvPr>
          <p:cNvSpPr txBox="1"/>
          <p:nvPr/>
        </p:nvSpPr>
        <p:spPr>
          <a:xfrm>
            <a:off x="5856511" y="5326366"/>
            <a:ext cx="2126375" cy="584775"/>
          </a:xfrm>
          <a:prstGeom prst="rect">
            <a:avLst/>
          </a:prstGeom>
          <a:noFill/>
        </p:spPr>
        <p:txBody>
          <a:bodyPr wrap="square" rtlCol="0">
            <a:spAutoFit/>
          </a:bodyPr>
          <a:lstStyle/>
          <a:p>
            <a:r>
              <a:rPr lang="es-ES" sz="1600" dirty="0" err="1">
                <a:latin typeface="Times New Roman" panose="02020603050405020304" pitchFamily="18" charset="0"/>
                <a:cs typeface="Times New Roman" panose="02020603050405020304" pitchFamily="18" charset="0"/>
              </a:rPr>
              <a:t>Temperature</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Fluorescence</a:t>
            </a:r>
          </a:p>
        </p:txBody>
      </p:sp>
      <p:cxnSp>
        <p:nvCxnSpPr>
          <p:cNvPr id="22" name="Conector recto de flecha 21">
            <a:extLst>
              <a:ext uri="{FF2B5EF4-FFF2-40B4-BE49-F238E27FC236}">
                <a16:creationId xmlns:a16="http://schemas.microsoft.com/office/drawing/2014/main" id="{4987318D-B9F3-F147-A115-4C9DAD524AE6}"/>
              </a:ext>
            </a:extLst>
          </p:cNvPr>
          <p:cNvCxnSpPr>
            <a:cxnSpLocks/>
            <a:endCxn id="14" idx="1"/>
          </p:cNvCxnSpPr>
          <p:nvPr/>
        </p:nvCxnSpPr>
        <p:spPr>
          <a:xfrm flipV="1">
            <a:off x="1479665" y="1834068"/>
            <a:ext cx="2931299" cy="1562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038E0C16-8C8D-D845-9AD9-E93697EBCEAD}"/>
              </a:ext>
            </a:extLst>
          </p:cNvPr>
          <p:cNvCxnSpPr>
            <a:cxnSpLocks/>
            <a:endCxn id="13" idx="1"/>
          </p:cNvCxnSpPr>
          <p:nvPr/>
        </p:nvCxnSpPr>
        <p:spPr>
          <a:xfrm>
            <a:off x="1463072" y="3409084"/>
            <a:ext cx="2928700" cy="3774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B7FD462F-CF71-A142-A392-D79CC3CE6C42}"/>
              </a:ext>
            </a:extLst>
          </p:cNvPr>
          <p:cNvCxnSpPr>
            <a:cxnSpLocks/>
            <a:endCxn id="12" idx="1"/>
          </p:cNvCxnSpPr>
          <p:nvPr/>
        </p:nvCxnSpPr>
        <p:spPr>
          <a:xfrm>
            <a:off x="884157" y="4090551"/>
            <a:ext cx="3651497" cy="17535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6257B479-89A3-AB43-BE23-B841C3E14F13}"/>
              </a:ext>
            </a:extLst>
          </p:cNvPr>
          <p:cNvSpPr txBox="1"/>
          <p:nvPr/>
        </p:nvSpPr>
        <p:spPr>
          <a:xfrm>
            <a:off x="2693324" y="6400800"/>
            <a:ext cx="184731"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1698558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3 Rectángulo"/>
              <p:cNvSpPr/>
              <p:nvPr/>
            </p:nvSpPr>
            <p:spPr>
              <a:xfrm>
                <a:off x="3665957" y="5487069"/>
                <a:ext cx="2351596" cy="1100558"/>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s-ES" sz="2400" i="1">
                              <a:latin typeface="Cambria Math" panose="02040503050406030204" pitchFamily="18" charset="0"/>
                            </a:rPr>
                          </m:ctrlPr>
                        </m:sSupPr>
                        <m:e>
                          <m:r>
                            <a:rPr lang="en-US" sz="2400" b="0" i="1">
                              <a:latin typeface="Cambria Math"/>
                            </a:rPr>
                            <m:t>𝐸</m:t>
                          </m:r>
                        </m:e>
                        <m:sup>
                          <m:r>
                            <a:rPr lang="en-US" sz="2400" b="0" i="1">
                              <a:latin typeface="Cambria Math"/>
                            </a:rPr>
                            <m:t>∗</m:t>
                          </m:r>
                        </m:sup>
                      </m:sSup>
                      <m:r>
                        <a:rPr lang="en-US" sz="2400" b="0" i="1">
                          <a:latin typeface="Cambria Math"/>
                        </a:rPr>
                        <m:t>= </m:t>
                      </m:r>
                      <m:nary>
                        <m:naryPr>
                          <m:chr m:val="∑"/>
                          <m:limLoc m:val="undOvr"/>
                          <m:ctrlPr>
                            <a:rPr lang="es-ES" sz="2400" i="1">
                              <a:latin typeface="Cambria Math" panose="02040503050406030204" pitchFamily="18" charset="0"/>
                            </a:rPr>
                          </m:ctrlPr>
                        </m:naryPr>
                        <m:sub>
                          <m:r>
                            <a:rPr lang="en-US" sz="2400" b="0" i="1">
                              <a:latin typeface="Cambria Math"/>
                            </a:rPr>
                            <m:t>𝑖</m:t>
                          </m:r>
                          <m:r>
                            <a:rPr lang="en-US" sz="2400" b="0" i="1">
                              <a:latin typeface="Cambria Math"/>
                            </a:rPr>
                            <m:t>=1</m:t>
                          </m:r>
                        </m:sub>
                        <m:sup>
                          <m:r>
                            <a:rPr lang="en-US" sz="2400" b="0" i="1">
                              <a:latin typeface="Cambria Math"/>
                            </a:rPr>
                            <m:t>𝑛</m:t>
                          </m:r>
                        </m:sup>
                        <m:e>
                          <m:sSubSup>
                            <m:sSubSupPr>
                              <m:ctrlPr>
                                <a:rPr lang="es-ES" sz="2400" i="1">
                                  <a:latin typeface="Cambria Math" panose="02040503050406030204" pitchFamily="18" charset="0"/>
                                </a:rPr>
                              </m:ctrlPr>
                            </m:sSubSupPr>
                            <m:e>
                              <m:r>
                                <a:rPr lang="en-US" sz="2400" b="0" i="1">
                                  <a:latin typeface="Cambria Math"/>
                                </a:rPr>
                                <m:t>𝑎</m:t>
                              </m:r>
                            </m:e>
                            <m:sub>
                              <m:r>
                                <a:rPr lang="en-US" sz="2400" b="0" i="1">
                                  <a:latin typeface="Cambria Math"/>
                                </a:rPr>
                                <m:t>𝑖</m:t>
                              </m:r>
                            </m:sub>
                            <m:sup>
                              <m:r>
                                <a:rPr lang="en-US" sz="2400" b="0" i="1">
                                  <a:latin typeface="Cambria Math"/>
                                </a:rPr>
                                <m:t>2</m:t>
                              </m:r>
                            </m:sup>
                          </m:sSubSup>
                          <m:sSub>
                            <m:sSubPr>
                              <m:ctrlPr>
                                <a:rPr lang="es-ES" sz="2400" i="1">
                                  <a:latin typeface="Cambria Math" panose="02040503050406030204" pitchFamily="18" charset="0"/>
                                </a:rPr>
                              </m:ctrlPr>
                            </m:sSubPr>
                            <m:e>
                              <m:r>
                                <a:rPr lang="en-US" sz="2400" b="0" i="1">
                                  <a:latin typeface="Cambria Math"/>
                                </a:rPr>
                                <m:t>𝐿</m:t>
                              </m:r>
                            </m:e>
                            <m:sub>
                              <m:r>
                                <a:rPr lang="en-US" sz="2400" b="0" i="1">
                                  <a:latin typeface="Cambria Math"/>
                                </a:rPr>
                                <m:t>𝑖</m:t>
                              </m:r>
                            </m:sub>
                          </m:sSub>
                        </m:e>
                      </m:nary>
                    </m:oMath>
                  </m:oMathPara>
                </a14:m>
                <a:endParaRPr lang="es-ES" sz="2400" i="1" dirty="0"/>
              </a:p>
            </p:txBody>
          </p:sp>
        </mc:Choice>
        <mc:Fallback xmlns="">
          <p:sp>
            <p:nvSpPr>
              <p:cNvPr id="4" name="3 Rectángulo"/>
              <p:cNvSpPr>
                <a:spLocks noRot="1" noChangeAspect="1" noMove="1" noResize="1" noEditPoints="1" noAdjustHandles="1" noChangeArrowheads="1" noChangeShapeType="1" noTextEdit="1"/>
              </p:cNvSpPr>
              <p:nvPr/>
            </p:nvSpPr>
            <p:spPr>
              <a:xfrm>
                <a:off x="3665957" y="5487069"/>
                <a:ext cx="2351596" cy="1100558"/>
              </a:xfrm>
              <a:prstGeom prst="rect">
                <a:avLst/>
              </a:prstGeom>
              <a:blipFill>
                <a:blip r:embed="rId3"/>
                <a:stretch>
                  <a:fillRect l="-4813" t="-106818" b="-159091"/>
                </a:stretch>
              </a:blipFill>
              <a:ln>
                <a:solidFill>
                  <a:schemeClr val="tx1"/>
                </a:solidFill>
              </a:ln>
            </p:spPr>
            <p:txBody>
              <a:bodyPr/>
              <a:lstStyle/>
              <a:p>
                <a:r>
                  <a:rPr lang="es-ES">
                    <a:noFill/>
                  </a:rPr>
                  <a:t> </a:t>
                </a:r>
              </a:p>
            </p:txBody>
          </p:sp>
        </mc:Fallback>
      </mc:AlternateContent>
      <p:pic>
        <p:nvPicPr>
          <p:cNvPr id="5" name="Picture 3" descr="E:\InternalWavesSoftware\Perfiles\results_Envisat\Sp_20100828_1056_w03\image.tif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71324" y="1497182"/>
            <a:ext cx="2631255" cy="2634681"/>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006F7462-235C-7340-B0E5-04395E66BFF0}"/>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  Proxy for internal waves energy in spring-neap tides</a:t>
            </a:r>
          </a:p>
        </p:txBody>
      </p:sp>
      <p:pic>
        <p:nvPicPr>
          <p:cNvPr id="12" name="Picture 3">
            <a:extLst>
              <a:ext uri="{FF2B5EF4-FFF2-40B4-BE49-F238E27FC236}">
                <a16:creationId xmlns:a16="http://schemas.microsoft.com/office/drawing/2014/main" id="{F0574E01-CAB4-8543-8F32-0B3D810DE4D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7798" y="785813"/>
            <a:ext cx="4653957" cy="454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ector recto de flecha 6">
            <a:extLst>
              <a:ext uri="{FF2B5EF4-FFF2-40B4-BE49-F238E27FC236}">
                <a16:creationId xmlns:a16="http://schemas.microsoft.com/office/drawing/2014/main" id="{536DBDC1-A8EF-4E47-8EA2-8EAA90C1704E}"/>
              </a:ext>
            </a:extLst>
          </p:cNvPr>
          <p:cNvCxnSpPr/>
          <p:nvPr/>
        </p:nvCxnSpPr>
        <p:spPr>
          <a:xfrm>
            <a:off x="5037221" y="3048000"/>
            <a:ext cx="5559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3120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C1CEBA6-0C76-914C-8B0E-3C76556C26FA}"/>
              </a:ext>
            </a:extLst>
          </p:cNvPr>
          <p:cNvPicPr/>
          <p:nvPr/>
        </p:nvPicPr>
        <p:blipFill rotWithShape="1">
          <a:blip r:embed="rId3" cstate="screen">
            <a:extLst>
              <a:ext uri="{28A0092B-C50C-407E-A947-70E740481C1C}">
                <a14:useLocalDpi xmlns:a14="http://schemas.microsoft.com/office/drawing/2010/main"/>
              </a:ext>
            </a:extLst>
          </a:blip>
          <a:srcRect t="3965" r="8098" b="3362"/>
          <a:stretch/>
        </p:blipFill>
        <p:spPr bwMode="auto">
          <a:xfrm>
            <a:off x="513347" y="954121"/>
            <a:ext cx="5967663" cy="5703353"/>
          </a:xfrm>
          <a:prstGeom prst="rect">
            <a:avLst/>
          </a:prstGeom>
          <a:noFill/>
          <a:ln>
            <a:noFill/>
          </a:ln>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2CD05071-4DB5-F843-A182-03C0A2774AD9}"/>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  Sampling in contrasting environments 2010-2013</a:t>
            </a:r>
          </a:p>
        </p:txBody>
      </p:sp>
      <p:sp>
        <p:nvSpPr>
          <p:cNvPr id="4" name="CuadroTexto 3">
            <a:extLst>
              <a:ext uri="{FF2B5EF4-FFF2-40B4-BE49-F238E27FC236}">
                <a16:creationId xmlns:a16="http://schemas.microsoft.com/office/drawing/2014/main" id="{AD7B9D71-3C1F-8E49-88AE-0A63A858D168}"/>
              </a:ext>
            </a:extLst>
          </p:cNvPr>
          <p:cNvSpPr txBox="1"/>
          <p:nvPr/>
        </p:nvSpPr>
        <p:spPr>
          <a:xfrm>
            <a:off x="6481010" y="2101902"/>
            <a:ext cx="1992853"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MSS </a:t>
            </a:r>
            <a:r>
              <a:rPr lang="es-ES" dirty="0" err="1">
                <a:latin typeface="Times New Roman" panose="02020603050405020304" pitchFamily="18" charset="0"/>
                <a:cs typeface="Times New Roman" panose="02020603050405020304" pitchFamily="18" charset="0"/>
              </a:rPr>
              <a:t>profiler</a:t>
            </a:r>
            <a:r>
              <a:rPr lang="es-ES" dirty="0">
                <a:latin typeface="Times New Roman" panose="02020603050405020304" pitchFamily="18" charset="0"/>
                <a:cs typeface="Times New Roman" panose="02020603050405020304" pitchFamily="18" charset="0"/>
              </a:rPr>
              <a:t> yo-yo</a:t>
            </a:r>
          </a:p>
        </p:txBody>
      </p:sp>
      <p:sp>
        <p:nvSpPr>
          <p:cNvPr id="5" name="82 CuadroTexto">
            <a:extLst>
              <a:ext uri="{FF2B5EF4-FFF2-40B4-BE49-F238E27FC236}">
                <a16:creationId xmlns:a16="http://schemas.microsoft.com/office/drawing/2014/main" id="{E2739B20-7678-9848-917A-5D34112AB2EE}"/>
              </a:ext>
            </a:extLst>
          </p:cNvPr>
          <p:cNvSpPr txBox="1"/>
          <p:nvPr/>
        </p:nvSpPr>
        <p:spPr>
          <a:xfrm>
            <a:off x="6692815" y="2483470"/>
            <a:ext cx="2126375"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Turbulence (</a:t>
            </a:r>
            <a:r>
              <a:rPr lang="es-ES_tradnl" altLang="es-ES" sz="1600" dirty="0">
                <a:solidFill>
                  <a:prstClr val="black"/>
                </a:solidFill>
                <a:ea typeface="MS PGothic" panose="020B0600070205080204" pitchFamily="34" charset="-128"/>
                <a:sym typeface="Symbol"/>
              </a:rPr>
              <a:t></a:t>
            </a:r>
            <a:r>
              <a:rPr lang="en-US" sz="1600"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Mixing (</a:t>
            </a:r>
            <a:r>
              <a:rPr lang="en-US" sz="1600" dirty="0" err="1">
                <a:latin typeface="Times New Roman" panose="02020603050405020304" pitchFamily="18" charset="0"/>
                <a:cs typeface="Times New Roman" panose="02020603050405020304" pitchFamily="18" charset="0"/>
              </a:rPr>
              <a:t>Kz</a:t>
            </a:r>
            <a:r>
              <a:rPr lang="en-US" sz="1600" dirty="0">
                <a:latin typeface="Times New Roman" panose="02020603050405020304" pitchFamily="18" charset="0"/>
                <a:cs typeface="Times New Roman" panose="02020603050405020304" pitchFamily="18" charset="0"/>
              </a:rPr>
              <a:t>)</a:t>
            </a:r>
          </a:p>
        </p:txBody>
      </p:sp>
      <p:sp>
        <p:nvSpPr>
          <p:cNvPr id="6" name="82 CuadroTexto">
            <a:extLst>
              <a:ext uri="{FF2B5EF4-FFF2-40B4-BE49-F238E27FC236}">
                <a16:creationId xmlns:a16="http://schemas.microsoft.com/office/drawing/2014/main" id="{6C111F41-0F24-DC4A-B18E-285DF7CF8150}"/>
              </a:ext>
            </a:extLst>
          </p:cNvPr>
          <p:cNvSpPr txBox="1"/>
          <p:nvPr/>
        </p:nvSpPr>
        <p:spPr>
          <a:xfrm>
            <a:off x="6613861" y="4756099"/>
            <a:ext cx="2126375"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Microscopy</a:t>
            </a:r>
          </a:p>
          <a:p>
            <a:r>
              <a:rPr lang="en-US" sz="1600" dirty="0">
                <a:latin typeface="Times New Roman" panose="02020603050405020304" pitchFamily="18" charset="0"/>
                <a:cs typeface="Times New Roman" panose="02020603050405020304" pitchFamily="18" charset="0"/>
              </a:rPr>
              <a:t>Pigments</a:t>
            </a:r>
          </a:p>
        </p:txBody>
      </p:sp>
      <p:sp>
        <p:nvSpPr>
          <p:cNvPr id="7" name="83 CuadroTexto">
            <a:extLst>
              <a:ext uri="{FF2B5EF4-FFF2-40B4-BE49-F238E27FC236}">
                <a16:creationId xmlns:a16="http://schemas.microsoft.com/office/drawing/2014/main" id="{36DEC85A-4896-A640-9D3B-E458E70761F1}"/>
              </a:ext>
            </a:extLst>
          </p:cNvPr>
          <p:cNvSpPr txBox="1"/>
          <p:nvPr/>
        </p:nvSpPr>
        <p:spPr>
          <a:xfrm>
            <a:off x="6613744" y="5540929"/>
            <a:ext cx="1860119"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Inorganic nutrients</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PAR</a:t>
            </a:r>
          </a:p>
        </p:txBody>
      </p:sp>
      <p:sp>
        <p:nvSpPr>
          <p:cNvPr id="8" name="85 CuadroTexto">
            <a:extLst>
              <a:ext uri="{FF2B5EF4-FFF2-40B4-BE49-F238E27FC236}">
                <a16:creationId xmlns:a16="http://schemas.microsoft.com/office/drawing/2014/main" id="{E494C6A5-E7BC-114D-9EE8-83D4D6663AF4}"/>
              </a:ext>
            </a:extLst>
          </p:cNvPr>
          <p:cNvSpPr txBox="1"/>
          <p:nvPr/>
        </p:nvSpPr>
        <p:spPr>
          <a:xfrm>
            <a:off x="6481010" y="4386767"/>
            <a:ext cx="143914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CTD-Rosette</a:t>
            </a:r>
          </a:p>
        </p:txBody>
      </p:sp>
    </p:spTree>
    <p:extLst>
      <p:ext uri="{BB962C8B-B14F-4D97-AF65-F5344CB8AC3E}">
        <p14:creationId xmlns:p14="http://schemas.microsoft.com/office/powerpoint/2010/main" val="211256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299DC-5FF8-1A45-BE3F-3A3C4BF44FC8}"/>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600" b="1" dirty="0">
                <a:solidFill>
                  <a:schemeClr val="bg1"/>
                </a:solidFill>
                <a:latin typeface="Times New Roman" panose="02020603050405020304" pitchFamily="18" charset="0"/>
                <a:cs typeface="Times New Roman" panose="02020603050405020304" pitchFamily="18" charset="0"/>
              </a:rPr>
              <a:t>Effects of turbulence in the availability of light and nutrients</a:t>
            </a: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0B8344AB-11FD-154F-BF7F-E9BADD403B66}"/>
                  </a:ext>
                </a:extLst>
              </p:cNvPr>
              <p:cNvSpPr/>
              <p:nvPr/>
            </p:nvSpPr>
            <p:spPr>
              <a:xfrm>
                <a:off x="4433233" y="4465274"/>
                <a:ext cx="4102020" cy="7837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panose="02040503050406030204" pitchFamily="18" charset="0"/>
                        </a:rPr>
                        <m:t>𝐿𝐴</m:t>
                      </m:r>
                      <m:r>
                        <a:rPr lang="es-ES" sz="2400" i="0">
                          <a:latin typeface="Cambria Math" panose="02040503050406030204" pitchFamily="18" charset="0"/>
                        </a:rPr>
                        <m:t>= </m:t>
                      </m:r>
                      <m:f>
                        <m:fPr>
                          <m:ctrlPr>
                            <a:rPr lang="es-ES" sz="2400" i="1">
                              <a:latin typeface="Cambria Math" panose="02040503050406030204" pitchFamily="18" charset="0"/>
                            </a:rPr>
                          </m:ctrlPr>
                        </m:fPr>
                        <m:num>
                          <m:sSub>
                            <m:sSubPr>
                              <m:ctrlPr>
                                <a:rPr lang="es-ES" sz="2400" i="1">
                                  <a:latin typeface="Cambria Math" panose="02040503050406030204" pitchFamily="18" charset="0"/>
                                </a:rPr>
                              </m:ctrlPr>
                            </m:sSubPr>
                            <m:e>
                              <m:r>
                                <a:rPr lang="es-ES" sz="2400" i="1">
                                  <a:latin typeface="Cambria Math" panose="02040503050406030204" pitchFamily="18" charset="0"/>
                                </a:rPr>
                                <m:t>𝐼</m:t>
                              </m:r>
                            </m:e>
                            <m:sub>
                              <m:r>
                                <a:rPr lang="es-ES" sz="2400" i="0">
                                  <a:latin typeface="Cambria Math" panose="02040503050406030204" pitchFamily="18" charset="0"/>
                                </a:rPr>
                                <m:t>0</m:t>
                              </m:r>
                            </m:sub>
                          </m:sSub>
                        </m:num>
                        <m:den>
                          <m:r>
                            <a:rPr lang="es-ES" sz="2400" i="1">
                              <a:latin typeface="Cambria Math" panose="02040503050406030204" pitchFamily="18" charset="0"/>
                            </a:rPr>
                            <m:t>𝑘</m:t>
                          </m:r>
                          <m:r>
                            <a:rPr lang="es-ES" sz="2400" i="0">
                              <a:latin typeface="Cambria Math" panose="02040503050406030204" pitchFamily="18" charset="0"/>
                            </a:rPr>
                            <m:t>·</m:t>
                          </m:r>
                          <m:r>
                            <a:rPr lang="es-ES" sz="2400" i="1">
                              <a:latin typeface="Cambria Math" panose="02040503050406030204" pitchFamily="18" charset="0"/>
                            </a:rPr>
                            <m:t>𝑀𝐿𝐷</m:t>
                          </m:r>
                        </m:den>
                      </m:f>
                      <m:d>
                        <m:dPr>
                          <m:ctrlPr>
                            <a:rPr lang="es-ES" sz="2400" i="1">
                              <a:latin typeface="Cambria Math" panose="02040503050406030204" pitchFamily="18" charset="0"/>
                            </a:rPr>
                          </m:ctrlPr>
                        </m:dPr>
                        <m:e>
                          <m:r>
                            <a:rPr lang="es-ES" sz="2400" i="0">
                              <a:latin typeface="Cambria Math" panose="02040503050406030204" pitchFamily="18" charset="0"/>
                            </a:rPr>
                            <m:t>1−</m:t>
                          </m:r>
                          <m:sSup>
                            <m:sSupPr>
                              <m:ctrlPr>
                                <a:rPr lang="es-ES" sz="2400" i="1">
                                  <a:latin typeface="Cambria Math" panose="02040503050406030204" pitchFamily="18" charset="0"/>
                                </a:rPr>
                              </m:ctrlPr>
                            </m:sSupPr>
                            <m:e>
                              <m:r>
                                <a:rPr lang="es-ES" sz="2400" i="1">
                                  <a:latin typeface="Cambria Math" panose="02040503050406030204" pitchFamily="18" charset="0"/>
                                </a:rPr>
                                <m:t>𝑒</m:t>
                              </m:r>
                            </m:e>
                            <m:sup>
                              <m:r>
                                <a:rPr lang="es-ES" sz="2400" i="0">
                                  <a:latin typeface="Cambria Math" panose="02040503050406030204" pitchFamily="18" charset="0"/>
                                </a:rPr>
                                <m:t>−</m:t>
                              </m:r>
                              <m:r>
                                <a:rPr lang="es-ES" sz="2400" i="1">
                                  <a:latin typeface="Cambria Math" panose="02040503050406030204" pitchFamily="18" charset="0"/>
                                </a:rPr>
                                <m:t>𝑘</m:t>
                              </m:r>
                              <m:r>
                                <a:rPr lang="es-ES" sz="2400" i="0">
                                  <a:latin typeface="Cambria Math" panose="02040503050406030204" pitchFamily="18" charset="0"/>
                                </a:rPr>
                                <m:t>·</m:t>
                              </m:r>
                              <m:r>
                                <a:rPr lang="es-ES" sz="2400" i="1">
                                  <a:latin typeface="Cambria Math" panose="02040503050406030204" pitchFamily="18" charset="0"/>
                                </a:rPr>
                                <m:t>𝑀𝐿𝐷</m:t>
                              </m:r>
                            </m:sup>
                          </m:sSup>
                        </m:e>
                      </m:d>
                      <m:r>
                        <a:rPr lang="es-ES" sz="2400" i="0">
                          <a:latin typeface="Cambria Math" panose="02040503050406030204" pitchFamily="18" charset="0"/>
                        </a:rPr>
                        <m:t> </m:t>
                      </m:r>
                    </m:oMath>
                  </m:oMathPara>
                </a14:m>
                <a:endParaRPr lang="es-ES" sz="2400" dirty="0"/>
              </a:p>
            </p:txBody>
          </p:sp>
        </mc:Choice>
        <mc:Fallback xmlns="">
          <p:sp>
            <p:nvSpPr>
              <p:cNvPr id="4" name="Rectángulo 3">
                <a:extLst>
                  <a:ext uri="{FF2B5EF4-FFF2-40B4-BE49-F238E27FC236}">
                    <a16:creationId xmlns:a16="http://schemas.microsoft.com/office/drawing/2014/main" id="{0B8344AB-11FD-154F-BF7F-E9BADD403B66}"/>
                  </a:ext>
                </a:extLst>
              </p:cNvPr>
              <p:cNvSpPr>
                <a:spLocks noRot="1" noChangeAspect="1" noMove="1" noResize="1" noEditPoints="1" noAdjustHandles="1" noChangeArrowheads="1" noChangeShapeType="1" noTextEdit="1"/>
              </p:cNvSpPr>
              <p:nvPr/>
            </p:nvSpPr>
            <p:spPr>
              <a:xfrm>
                <a:off x="4433233" y="4465274"/>
                <a:ext cx="4102020" cy="783741"/>
              </a:xfrm>
              <a:prstGeom prst="rect">
                <a:avLst/>
              </a:prstGeom>
              <a:blipFill>
                <a:blip r:embed="rId3"/>
                <a:stretch>
                  <a:fillRect b="-806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7B82F2BF-2614-AB4B-A605-6A30081A91D3}"/>
                  </a:ext>
                </a:extLst>
              </p:cNvPr>
              <p:cNvSpPr/>
              <p:nvPr/>
            </p:nvSpPr>
            <p:spPr>
              <a:xfrm>
                <a:off x="4570413" y="1775952"/>
                <a:ext cx="2443554" cy="793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smtClean="0">
                          <a:latin typeface="Cambria Math" panose="02040503050406030204" pitchFamily="18" charset="0"/>
                        </a:rPr>
                        <m:t>𝐹</m:t>
                      </m:r>
                      <m:r>
                        <a:rPr lang="es-ES" sz="2400" i="0">
                          <a:latin typeface="Cambria Math" panose="02040503050406030204" pitchFamily="18" charset="0"/>
                        </a:rPr>
                        <m:t>=−</m:t>
                      </m:r>
                      <m:r>
                        <a:rPr lang="es-ES" sz="2400" i="1">
                          <a:latin typeface="Cambria Math" panose="02040503050406030204" pitchFamily="18" charset="0"/>
                        </a:rPr>
                        <m:t>𝐾𝑧</m:t>
                      </m:r>
                      <m:r>
                        <a:rPr lang="es-ES" sz="2400" i="0">
                          <a:latin typeface="Cambria Math" panose="02040503050406030204" pitchFamily="18" charset="0"/>
                        </a:rPr>
                        <m:t> </m:t>
                      </m:r>
                      <m:f>
                        <m:fPr>
                          <m:ctrlPr>
                            <a:rPr lang="es-ES" sz="2400" i="1">
                              <a:latin typeface="Cambria Math" panose="02040503050406030204" pitchFamily="18" charset="0"/>
                            </a:rPr>
                          </m:ctrlPr>
                        </m:fPr>
                        <m:num>
                          <m:r>
                            <a:rPr lang="es-ES" sz="2400" i="1">
                              <a:latin typeface="Cambria Math" panose="02040503050406030204" pitchFamily="18" charset="0"/>
                            </a:rPr>
                            <m:t>𝑑</m:t>
                          </m:r>
                          <m:sSubSup>
                            <m:sSubSupPr>
                              <m:ctrlPr>
                                <a:rPr lang="es-ES" sz="2400" i="1" smtClean="0">
                                  <a:latin typeface="Cambria Math" panose="02040503050406030204" pitchFamily="18" charset="0"/>
                                </a:rPr>
                              </m:ctrlPr>
                            </m:sSubSupPr>
                            <m:e>
                              <m:r>
                                <a:rPr lang="es-ES" sz="2400" b="0" i="1" smtClean="0">
                                  <a:latin typeface="Cambria Math" panose="02040503050406030204" pitchFamily="18" charset="0"/>
                                </a:rPr>
                                <m:t>𝑁𝑂</m:t>
                              </m:r>
                            </m:e>
                            <m:sub>
                              <m:r>
                                <a:rPr lang="es-ES" sz="2400" b="0" i="1" smtClean="0">
                                  <a:latin typeface="Cambria Math" panose="02040503050406030204" pitchFamily="18" charset="0"/>
                                </a:rPr>
                                <m:t>3</m:t>
                              </m:r>
                            </m:sub>
                            <m:sup>
                              <m:r>
                                <a:rPr lang="es-ES" sz="2400" b="0" i="1" smtClean="0">
                                  <a:latin typeface="Cambria Math" panose="02040503050406030204" pitchFamily="18" charset="0"/>
                                </a:rPr>
                                <m:t>−</m:t>
                              </m:r>
                            </m:sup>
                          </m:sSubSup>
                        </m:num>
                        <m:den>
                          <m:r>
                            <a:rPr lang="es-ES" sz="2400" i="1">
                              <a:latin typeface="Cambria Math" panose="02040503050406030204" pitchFamily="18" charset="0"/>
                            </a:rPr>
                            <m:t>𝑑𝑧</m:t>
                          </m:r>
                        </m:den>
                      </m:f>
                      <m:r>
                        <a:rPr lang="es-ES" sz="2400" i="0">
                          <a:latin typeface="Cambria Math" panose="02040503050406030204" pitchFamily="18" charset="0"/>
                        </a:rPr>
                        <m:t> </m:t>
                      </m:r>
                    </m:oMath>
                  </m:oMathPara>
                </a14:m>
                <a:endParaRPr lang="es-ES" sz="2400" dirty="0"/>
              </a:p>
            </p:txBody>
          </p:sp>
        </mc:Choice>
        <mc:Fallback xmlns="">
          <p:sp>
            <p:nvSpPr>
              <p:cNvPr id="5" name="Rectángulo 4">
                <a:extLst>
                  <a:ext uri="{FF2B5EF4-FFF2-40B4-BE49-F238E27FC236}">
                    <a16:creationId xmlns:a16="http://schemas.microsoft.com/office/drawing/2014/main" id="{7B82F2BF-2614-AB4B-A605-6A30081A91D3}"/>
                  </a:ext>
                </a:extLst>
              </p:cNvPr>
              <p:cNvSpPr>
                <a:spLocks noRot="1" noChangeAspect="1" noMove="1" noResize="1" noEditPoints="1" noAdjustHandles="1" noChangeArrowheads="1" noChangeShapeType="1" noTextEdit="1"/>
              </p:cNvSpPr>
              <p:nvPr/>
            </p:nvSpPr>
            <p:spPr>
              <a:xfrm>
                <a:off x="4570413" y="1775952"/>
                <a:ext cx="2443554" cy="793551"/>
              </a:xfrm>
              <a:prstGeom prst="rect">
                <a:avLst/>
              </a:prstGeom>
              <a:blipFill>
                <a:blip r:embed="rId4"/>
                <a:stretch>
                  <a:fillRect r="-521" b="-6349"/>
                </a:stretch>
              </a:blipFill>
            </p:spPr>
            <p:txBody>
              <a:bodyPr/>
              <a:lstStyle/>
              <a:p>
                <a:r>
                  <a:rPr lang="es-ES">
                    <a:noFill/>
                  </a:rPr>
                  <a:t> </a:t>
                </a:r>
              </a:p>
            </p:txBody>
          </p:sp>
        </mc:Fallback>
      </mc:AlternateContent>
      <p:sp>
        <p:nvSpPr>
          <p:cNvPr id="6" name="CuadroTexto 5">
            <a:extLst>
              <a:ext uri="{FF2B5EF4-FFF2-40B4-BE49-F238E27FC236}">
                <a16:creationId xmlns:a16="http://schemas.microsoft.com/office/drawing/2014/main" id="{C2548332-3560-6B49-8176-EDC6F9FC0A9C}"/>
              </a:ext>
            </a:extLst>
          </p:cNvPr>
          <p:cNvSpPr txBox="1"/>
          <p:nvPr/>
        </p:nvSpPr>
        <p:spPr>
          <a:xfrm>
            <a:off x="653873" y="1911118"/>
            <a:ext cx="2622531" cy="523220"/>
          </a:xfrm>
          <a:prstGeom prst="rect">
            <a:avLst/>
          </a:prstGeom>
          <a:noFill/>
        </p:spPr>
        <p:txBody>
          <a:bodyPr wrap="square" rtlCol="0">
            <a:spAutoFit/>
          </a:bodyPr>
          <a:lstStyle/>
          <a:p>
            <a:r>
              <a:rPr lang="es-ES" sz="2800" dirty="0" err="1">
                <a:latin typeface="Times New Roman" panose="02020603050405020304" pitchFamily="18" charset="0"/>
                <a:cs typeface="Times New Roman" panose="02020603050405020304" pitchFamily="18" charset="0"/>
              </a:rPr>
              <a:t>Nitrogen</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supply</a:t>
            </a:r>
            <a:r>
              <a:rPr lang="es-ES" sz="2800" dirty="0">
                <a:latin typeface="Times New Roman" panose="02020603050405020304" pitchFamily="18" charset="0"/>
                <a:cs typeface="Times New Roman" panose="02020603050405020304" pitchFamily="18" charset="0"/>
              </a:rPr>
              <a:t>:  </a:t>
            </a:r>
          </a:p>
        </p:txBody>
      </p:sp>
      <p:sp>
        <p:nvSpPr>
          <p:cNvPr id="7" name="CuadroTexto 6">
            <a:extLst>
              <a:ext uri="{FF2B5EF4-FFF2-40B4-BE49-F238E27FC236}">
                <a16:creationId xmlns:a16="http://schemas.microsoft.com/office/drawing/2014/main" id="{94DD7743-B2A0-674B-8914-F65D25C82105}"/>
              </a:ext>
            </a:extLst>
          </p:cNvPr>
          <p:cNvSpPr txBox="1"/>
          <p:nvPr/>
        </p:nvSpPr>
        <p:spPr>
          <a:xfrm>
            <a:off x="619931" y="4595535"/>
            <a:ext cx="2851689" cy="523220"/>
          </a:xfrm>
          <a:prstGeom prst="rect">
            <a:avLst/>
          </a:prstGeom>
          <a:noFill/>
        </p:spPr>
        <p:txBody>
          <a:bodyPr wrap="square" rtlCol="0">
            <a:spAutoFit/>
          </a:bodyPr>
          <a:lstStyle/>
          <a:p>
            <a:r>
              <a:rPr lang="es-ES" sz="2800" dirty="0">
                <a:latin typeface="Times New Roman" panose="02020603050405020304" pitchFamily="18" charset="0"/>
                <a:cs typeface="Times New Roman" panose="02020603050405020304" pitchFamily="18" charset="0"/>
              </a:rPr>
              <a:t>Light </a:t>
            </a:r>
            <a:r>
              <a:rPr lang="es-ES" sz="2800" dirty="0" err="1">
                <a:latin typeface="Times New Roman" panose="02020603050405020304" pitchFamily="18" charset="0"/>
                <a:cs typeface="Times New Roman" panose="02020603050405020304" pitchFamily="18" charset="0"/>
              </a:rPr>
              <a:t>availability</a:t>
            </a:r>
            <a:r>
              <a:rPr lang="es-ES" sz="2800" dirty="0">
                <a:latin typeface="Times New Roman" panose="02020603050405020304" pitchFamily="18" charset="0"/>
                <a:cs typeface="Times New Roman" panose="02020603050405020304" pitchFamily="18" charset="0"/>
              </a:rPr>
              <a:t>: </a:t>
            </a:r>
          </a:p>
        </p:txBody>
      </p:sp>
      <p:sp>
        <p:nvSpPr>
          <p:cNvPr id="3" name="CuadroTexto 2">
            <a:extLst>
              <a:ext uri="{FF2B5EF4-FFF2-40B4-BE49-F238E27FC236}">
                <a16:creationId xmlns:a16="http://schemas.microsoft.com/office/drawing/2014/main" id="{3F85D9DF-A678-3F47-8550-9BC3B03DA467}"/>
              </a:ext>
            </a:extLst>
          </p:cNvPr>
          <p:cNvSpPr txBox="1"/>
          <p:nvPr/>
        </p:nvSpPr>
        <p:spPr>
          <a:xfrm>
            <a:off x="4570412" y="2569503"/>
            <a:ext cx="2521627" cy="646331"/>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N</a:t>
            </a:r>
            <a:r>
              <a:rPr lang="es-ES" baseline="-25000" dirty="0">
                <a:latin typeface="Times New Roman" panose="02020603050405020304" pitchFamily="18" charset="0"/>
                <a:cs typeface="Times New Roman" panose="02020603050405020304" pitchFamily="18" charset="0"/>
              </a:rPr>
              <a:t>2</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fixation</a:t>
            </a:r>
            <a:r>
              <a:rPr lang="es-ES" dirty="0">
                <a:latin typeface="Times New Roman" panose="02020603050405020304" pitchFamily="18" charset="0"/>
                <a:cs typeface="Times New Roman" panose="02020603050405020304" pitchFamily="18" charset="0"/>
              </a:rPr>
              <a:t> (T)</a:t>
            </a:r>
          </a:p>
          <a:p>
            <a:r>
              <a:rPr lang="es-ES" dirty="0">
                <a:latin typeface="Times New Roman" panose="02020603050405020304" pitchFamily="18" charset="0"/>
                <a:cs typeface="Times New Roman" panose="02020603050405020304" pitchFamily="18" charset="0"/>
              </a:rPr>
              <a:t>NO</a:t>
            </a:r>
            <a:r>
              <a:rPr lang="es-ES" baseline="-25000" dirty="0">
                <a:latin typeface="Times New Roman" panose="02020603050405020304" pitchFamily="18" charset="0"/>
                <a:cs typeface="Times New Roman" panose="02020603050405020304" pitchFamily="18" charset="0"/>
              </a:rPr>
              <a:t>3</a:t>
            </a:r>
            <a:r>
              <a:rPr lang="es-ES" baseline="30000" dirty="0">
                <a:latin typeface="Times New Roman" panose="02020603050405020304" pitchFamily="18" charset="0"/>
                <a:cs typeface="Times New Roman" panose="02020603050405020304" pitchFamily="18" charset="0"/>
              </a:rPr>
              <a:t>-</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Advective</a:t>
            </a:r>
            <a:r>
              <a:rPr lang="es-ES" dirty="0">
                <a:latin typeface="Times New Roman" panose="02020603050405020304" pitchFamily="18" charset="0"/>
                <a:cs typeface="Times New Roman" panose="02020603050405020304" pitchFamily="18" charset="0"/>
              </a:rPr>
              <a:t> flux (G)</a:t>
            </a:r>
          </a:p>
        </p:txBody>
      </p:sp>
      <p:sp>
        <p:nvSpPr>
          <p:cNvPr id="9" name="CuadroTexto 8">
            <a:extLst>
              <a:ext uri="{FF2B5EF4-FFF2-40B4-BE49-F238E27FC236}">
                <a16:creationId xmlns:a16="http://schemas.microsoft.com/office/drawing/2014/main" id="{58AEAB19-187A-B54F-B6DF-86698D51315D}"/>
              </a:ext>
            </a:extLst>
          </p:cNvPr>
          <p:cNvSpPr txBox="1"/>
          <p:nvPr/>
        </p:nvSpPr>
        <p:spPr>
          <a:xfrm>
            <a:off x="6905757" y="1988062"/>
            <a:ext cx="1100683" cy="369332"/>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(T, M, G)</a:t>
            </a:r>
          </a:p>
        </p:txBody>
      </p:sp>
    </p:spTree>
    <p:extLst>
      <p:ext uri="{BB962C8B-B14F-4D97-AF65-F5344CB8AC3E}">
        <p14:creationId xmlns:p14="http://schemas.microsoft.com/office/powerpoint/2010/main" val="1765095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BE8618-1C21-904F-8386-8A59219E53BD}"/>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Phytoplankton community composition</a:t>
            </a:r>
          </a:p>
        </p:txBody>
      </p:sp>
      <p:sp>
        <p:nvSpPr>
          <p:cNvPr id="3" name="CuadroTexto 2">
            <a:extLst>
              <a:ext uri="{FF2B5EF4-FFF2-40B4-BE49-F238E27FC236}">
                <a16:creationId xmlns:a16="http://schemas.microsoft.com/office/drawing/2014/main" id="{4F7B16E9-7B7C-5B4A-9C9F-DEC4418B113C}"/>
              </a:ext>
            </a:extLst>
          </p:cNvPr>
          <p:cNvSpPr txBox="1"/>
          <p:nvPr/>
        </p:nvSpPr>
        <p:spPr>
          <a:xfrm>
            <a:off x="607210" y="1719887"/>
            <a:ext cx="3173506" cy="461665"/>
          </a:xfrm>
          <a:prstGeom prst="rect">
            <a:avLst/>
          </a:prstGeom>
          <a:noFill/>
        </p:spPr>
        <p:txBody>
          <a:bodyPr wrap="square" rtlCol="0">
            <a:spAutoFit/>
          </a:bodyPr>
          <a:lstStyle/>
          <a:p>
            <a:r>
              <a:rPr lang="es-ES" sz="2400" dirty="0">
                <a:latin typeface="Times New Roman" panose="02020603050405020304" pitchFamily="18" charset="0"/>
                <a:cs typeface="Times New Roman" panose="02020603050405020304" pitchFamily="18" charset="0"/>
              </a:rPr>
              <a:t>HPLC-</a:t>
            </a:r>
            <a:r>
              <a:rPr lang="es-ES" sz="2400" dirty="0" err="1">
                <a:latin typeface="Times New Roman" panose="02020603050405020304" pitchFamily="18" charset="0"/>
                <a:cs typeface="Times New Roman" panose="02020603050405020304" pitchFamily="18" charset="0"/>
              </a:rPr>
              <a:t>pigments</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based</a:t>
            </a:r>
            <a:endParaRPr lang="es-ES" sz="2400" dirty="0">
              <a:latin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F5B37ECB-1955-8541-9B6A-E8BC1BFEAEF0}"/>
              </a:ext>
            </a:extLst>
          </p:cNvPr>
          <p:cNvSpPr txBox="1"/>
          <p:nvPr/>
        </p:nvSpPr>
        <p:spPr>
          <a:xfrm>
            <a:off x="6094805" y="1741134"/>
            <a:ext cx="2563905" cy="461665"/>
          </a:xfrm>
          <a:prstGeom prst="rect">
            <a:avLst/>
          </a:prstGeom>
          <a:noFill/>
        </p:spPr>
        <p:txBody>
          <a:bodyPr wrap="square" rtlCol="0">
            <a:spAutoFit/>
          </a:bodyPr>
          <a:lstStyle/>
          <a:p>
            <a:pPr algn="ctr"/>
            <a:r>
              <a:rPr lang="es-ES" sz="2400" dirty="0" err="1">
                <a:latin typeface="Times New Roman" panose="02020603050405020304" pitchFamily="18" charset="0"/>
                <a:cs typeface="Times New Roman" panose="02020603050405020304" pitchFamily="18" charset="0"/>
              </a:rPr>
              <a:t>Microscopy</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based</a:t>
            </a:r>
            <a:endParaRPr lang="es-ES" sz="2400" dirty="0">
              <a:latin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55C371CF-417D-1148-BF81-DF6F8D44B517}"/>
              </a:ext>
            </a:extLst>
          </p:cNvPr>
          <p:cNvSpPr txBox="1"/>
          <p:nvPr/>
        </p:nvSpPr>
        <p:spPr>
          <a:xfrm>
            <a:off x="435685" y="4623102"/>
            <a:ext cx="3173506" cy="1569660"/>
          </a:xfrm>
          <a:prstGeom prst="rect">
            <a:avLst/>
          </a:prstGeom>
          <a:noFill/>
        </p:spPr>
        <p:txBody>
          <a:bodyPr wrap="square" rtlCol="0">
            <a:spAutoFit/>
          </a:bodyPr>
          <a:lstStyle/>
          <a:p>
            <a:pPr algn="ctr"/>
            <a:r>
              <a:rPr lang="es-ES" sz="2400" dirty="0" err="1">
                <a:latin typeface="Times New Roman" panose="02020603050405020304" pitchFamily="18" charset="0"/>
                <a:cs typeface="Times New Roman" panose="02020603050405020304" pitchFamily="18" charset="0"/>
              </a:rPr>
              <a:t>Diatoms</a:t>
            </a:r>
            <a:endParaRPr lang="es-ES" sz="2400" dirty="0">
              <a:latin typeface="Times New Roman" panose="02020603050405020304" pitchFamily="18" charset="0"/>
              <a:cs typeface="Times New Roman" panose="02020603050405020304" pitchFamily="18" charset="0"/>
            </a:endParaRPr>
          </a:p>
          <a:p>
            <a:pPr algn="ctr"/>
            <a:r>
              <a:rPr lang="es-ES" sz="2400" dirty="0" err="1">
                <a:latin typeface="Times New Roman" panose="02020603050405020304" pitchFamily="18" charset="0"/>
                <a:cs typeface="Times New Roman" panose="02020603050405020304" pitchFamily="18" charset="0"/>
              </a:rPr>
              <a:t>Dinoflagellates</a:t>
            </a:r>
            <a:endParaRPr lang="es-ES" sz="2400" dirty="0">
              <a:latin typeface="Times New Roman" panose="02020603050405020304" pitchFamily="18" charset="0"/>
              <a:cs typeface="Times New Roman" panose="02020603050405020304" pitchFamily="18" charset="0"/>
            </a:endParaRPr>
          </a:p>
          <a:p>
            <a:pPr algn="ctr"/>
            <a:r>
              <a:rPr lang="es-ES" sz="2400" dirty="0">
                <a:latin typeface="Times New Roman" panose="02020603050405020304" pitchFamily="18" charset="0"/>
                <a:cs typeface="Times New Roman" panose="02020603050405020304" pitchFamily="18" charset="0"/>
              </a:rPr>
              <a:t>Pico- &amp; </a:t>
            </a:r>
            <a:r>
              <a:rPr lang="es-ES" sz="2400" dirty="0" err="1">
                <a:latin typeface="Times New Roman" panose="02020603050405020304" pitchFamily="18" charset="0"/>
                <a:cs typeface="Times New Roman" panose="02020603050405020304" pitchFamily="18" charset="0"/>
              </a:rPr>
              <a:t>nanoeukaryotes</a:t>
            </a:r>
            <a:endParaRPr lang="es-ES" sz="2400" dirty="0">
              <a:latin typeface="Times New Roman" panose="02020603050405020304" pitchFamily="18" charset="0"/>
              <a:cs typeface="Times New Roman" panose="02020603050405020304" pitchFamily="18" charset="0"/>
            </a:endParaRPr>
          </a:p>
          <a:p>
            <a:pPr algn="ctr"/>
            <a:r>
              <a:rPr lang="es-ES" sz="2400" dirty="0" err="1">
                <a:latin typeface="Times New Roman" panose="02020603050405020304" pitchFamily="18" charset="0"/>
                <a:cs typeface="Times New Roman" panose="02020603050405020304" pitchFamily="18" charset="0"/>
              </a:rPr>
              <a:t>Cyanobacteria</a:t>
            </a:r>
            <a:endParaRPr lang="es-ES" sz="2400" dirty="0">
              <a:latin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7DEDC92C-84F2-0C4C-BCB8-F9DDA1A1331D}"/>
              </a:ext>
            </a:extLst>
          </p:cNvPr>
          <p:cNvSpPr txBox="1"/>
          <p:nvPr/>
        </p:nvSpPr>
        <p:spPr>
          <a:xfrm>
            <a:off x="5937921" y="4956109"/>
            <a:ext cx="2877671" cy="830997"/>
          </a:xfrm>
          <a:prstGeom prst="rect">
            <a:avLst/>
          </a:prstGeom>
          <a:noFill/>
        </p:spPr>
        <p:txBody>
          <a:bodyPr wrap="square" rtlCol="0">
            <a:spAutoFit/>
          </a:bodyPr>
          <a:lstStyle/>
          <a:p>
            <a:pPr algn="ctr"/>
            <a:r>
              <a:rPr lang="es-ES" sz="2400" dirty="0" err="1">
                <a:latin typeface="Times New Roman" panose="02020603050405020304" pitchFamily="18" charset="0"/>
                <a:cs typeface="Times New Roman" panose="02020603050405020304" pitchFamily="18" charset="0"/>
              </a:rPr>
              <a:t>Diatoms</a:t>
            </a:r>
            <a:endParaRPr lang="es-ES" sz="2400" dirty="0">
              <a:latin typeface="Times New Roman" panose="02020603050405020304" pitchFamily="18" charset="0"/>
              <a:cs typeface="Times New Roman" panose="02020603050405020304" pitchFamily="18" charset="0"/>
            </a:endParaRPr>
          </a:p>
          <a:p>
            <a:pPr algn="ctr"/>
            <a:r>
              <a:rPr lang="es-ES" sz="2400" dirty="0" err="1">
                <a:latin typeface="Times New Roman" panose="02020603050405020304" pitchFamily="18" charset="0"/>
                <a:cs typeface="Times New Roman" panose="02020603050405020304" pitchFamily="18" charset="0"/>
              </a:rPr>
              <a:t>Dinoflagellates</a:t>
            </a:r>
            <a:endParaRPr lang="es-ES" sz="240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438B5C80-B256-6D42-84B4-DB53AEF2786C}"/>
              </a:ext>
            </a:extLst>
          </p:cNvPr>
          <p:cNvSpPr txBox="1"/>
          <p:nvPr/>
        </p:nvSpPr>
        <p:spPr>
          <a:xfrm>
            <a:off x="778190" y="1103381"/>
            <a:ext cx="2488496" cy="461665"/>
          </a:xfrm>
          <a:prstGeom prst="rect">
            <a:avLst/>
          </a:prstGeom>
          <a:noFill/>
        </p:spPr>
        <p:txBody>
          <a:bodyPr wrap="square" rtlCol="0">
            <a:spAutoFit/>
          </a:bodyPr>
          <a:lstStyle/>
          <a:p>
            <a:pPr algn="ctr"/>
            <a:r>
              <a:rPr lang="es-ES" sz="2400" dirty="0" err="1">
                <a:latin typeface="Times New Roman" panose="02020603050405020304" pitchFamily="18" charset="0"/>
                <a:cs typeface="Times New Roman" panose="02020603050405020304" pitchFamily="18" charset="0"/>
              </a:rPr>
              <a:t>Chl</a:t>
            </a:r>
            <a:r>
              <a:rPr lang="es-ES" sz="2400" dirty="0">
                <a:latin typeface="Times New Roman" panose="02020603050405020304" pitchFamily="18" charset="0"/>
                <a:cs typeface="Times New Roman" panose="02020603050405020304" pitchFamily="18" charset="0"/>
              </a:rPr>
              <a:t>-a (mg m</a:t>
            </a:r>
            <a:r>
              <a:rPr lang="es-ES" sz="2400" baseline="30000" dirty="0">
                <a:latin typeface="Times New Roman" panose="02020603050405020304" pitchFamily="18" charset="0"/>
                <a:cs typeface="Times New Roman" panose="02020603050405020304" pitchFamily="18" charset="0"/>
              </a:rPr>
              <a:t>-2</a:t>
            </a:r>
            <a:r>
              <a:rPr lang="es-ES" sz="2400" dirty="0">
                <a:latin typeface="Times New Roman" panose="02020603050405020304" pitchFamily="18" charset="0"/>
                <a:cs typeface="Times New Roman" panose="02020603050405020304" pitchFamily="18" charset="0"/>
              </a:rPr>
              <a:t>)</a:t>
            </a:r>
          </a:p>
        </p:txBody>
      </p:sp>
      <p:sp>
        <p:nvSpPr>
          <p:cNvPr id="9" name="CuadroTexto 8">
            <a:extLst>
              <a:ext uri="{FF2B5EF4-FFF2-40B4-BE49-F238E27FC236}">
                <a16:creationId xmlns:a16="http://schemas.microsoft.com/office/drawing/2014/main" id="{412551BC-FE23-1044-AA54-176C42A6D3DF}"/>
              </a:ext>
            </a:extLst>
          </p:cNvPr>
          <p:cNvSpPr txBox="1"/>
          <p:nvPr/>
        </p:nvSpPr>
        <p:spPr>
          <a:xfrm>
            <a:off x="5937922" y="1097556"/>
            <a:ext cx="2877670" cy="461665"/>
          </a:xfrm>
          <a:prstGeom prst="rect">
            <a:avLst/>
          </a:prstGeom>
          <a:noFill/>
        </p:spPr>
        <p:txBody>
          <a:bodyPr wrap="square" rtlCol="0">
            <a:spAutoFit/>
          </a:bodyPr>
          <a:lstStyle/>
          <a:p>
            <a:pPr algn="ctr"/>
            <a:r>
              <a:rPr lang="es-ES" sz="2400" dirty="0" err="1">
                <a:latin typeface="Times New Roman" panose="02020603050405020304" pitchFamily="18" charset="0"/>
                <a:cs typeface="Times New Roman" panose="02020603050405020304" pitchFamily="18" charset="0"/>
              </a:rPr>
              <a:t>Biomass</a:t>
            </a:r>
            <a:r>
              <a:rPr lang="es-ES" sz="2400" dirty="0">
                <a:latin typeface="Times New Roman" panose="02020603050405020304" pitchFamily="18" charset="0"/>
                <a:cs typeface="Times New Roman" panose="02020603050405020304" pitchFamily="18" charset="0"/>
              </a:rPr>
              <a:t> (mg C m</a:t>
            </a:r>
            <a:r>
              <a:rPr lang="es-ES" sz="2400" baseline="30000" dirty="0">
                <a:latin typeface="Times New Roman" panose="02020603050405020304" pitchFamily="18" charset="0"/>
                <a:cs typeface="Times New Roman" panose="02020603050405020304" pitchFamily="18" charset="0"/>
              </a:rPr>
              <a:t>-2</a:t>
            </a:r>
            <a:r>
              <a:rPr lang="es-ES" sz="2400" dirty="0">
                <a:latin typeface="Times New Roman" panose="02020603050405020304" pitchFamily="18" charset="0"/>
                <a:cs typeface="Times New Roman" panose="02020603050405020304" pitchFamily="18" charset="0"/>
              </a:rPr>
              <a:t>)</a:t>
            </a:r>
          </a:p>
        </p:txBody>
      </p:sp>
      <p:cxnSp>
        <p:nvCxnSpPr>
          <p:cNvPr id="11" name="Conector recto de flecha 10">
            <a:extLst>
              <a:ext uri="{FF2B5EF4-FFF2-40B4-BE49-F238E27FC236}">
                <a16:creationId xmlns:a16="http://schemas.microsoft.com/office/drawing/2014/main" id="{714AEC63-2606-4441-8846-D53682DFEF3E}"/>
              </a:ext>
            </a:extLst>
          </p:cNvPr>
          <p:cNvCxnSpPr>
            <a:cxnSpLocks/>
            <a:endCxn id="6" idx="0"/>
          </p:cNvCxnSpPr>
          <p:nvPr/>
        </p:nvCxnSpPr>
        <p:spPr>
          <a:xfrm>
            <a:off x="2022438" y="2399546"/>
            <a:ext cx="0" cy="22235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ector recto de flecha 11">
            <a:extLst>
              <a:ext uri="{FF2B5EF4-FFF2-40B4-BE49-F238E27FC236}">
                <a16:creationId xmlns:a16="http://schemas.microsoft.com/office/drawing/2014/main" id="{3FC1FB8B-F048-714D-AFB0-37EEE877D951}"/>
              </a:ext>
            </a:extLst>
          </p:cNvPr>
          <p:cNvCxnSpPr>
            <a:cxnSpLocks/>
          </p:cNvCxnSpPr>
          <p:nvPr/>
        </p:nvCxnSpPr>
        <p:spPr>
          <a:xfrm>
            <a:off x="7376756" y="2399546"/>
            <a:ext cx="2" cy="25324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CuadroTexto 12">
            <a:extLst>
              <a:ext uri="{FF2B5EF4-FFF2-40B4-BE49-F238E27FC236}">
                <a16:creationId xmlns:a16="http://schemas.microsoft.com/office/drawing/2014/main" id="{1AB9EF79-BBCA-AC4E-AE38-7F16090A97A9}"/>
              </a:ext>
            </a:extLst>
          </p:cNvPr>
          <p:cNvSpPr txBox="1"/>
          <p:nvPr/>
        </p:nvSpPr>
        <p:spPr>
          <a:xfrm>
            <a:off x="-3175" y="3332378"/>
            <a:ext cx="2232208" cy="369332"/>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Letelier et al. (1993)</a:t>
            </a:r>
          </a:p>
        </p:txBody>
      </p:sp>
      <p:sp>
        <p:nvSpPr>
          <p:cNvPr id="14" name="CuadroTexto 13">
            <a:extLst>
              <a:ext uri="{FF2B5EF4-FFF2-40B4-BE49-F238E27FC236}">
                <a16:creationId xmlns:a16="http://schemas.microsoft.com/office/drawing/2014/main" id="{B23FD03F-35C8-3348-8D35-E341C5CB4431}"/>
              </a:ext>
            </a:extLst>
          </p:cNvPr>
          <p:cNvSpPr txBox="1"/>
          <p:nvPr/>
        </p:nvSpPr>
        <p:spPr>
          <a:xfrm>
            <a:off x="3937706" y="3105834"/>
            <a:ext cx="3560970" cy="646331"/>
          </a:xfrm>
          <a:prstGeom prst="rect">
            <a:avLst/>
          </a:prstGeom>
          <a:noFill/>
        </p:spPr>
        <p:txBody>
          <a:bodyPr wrap="square" rtlCol="0">
            <a:spAutoFit/>
          </a:bodyPr>
          <a:lstStyle/>
          <a:p>
            <a:pPr algn="ctr"/>
            <a:r>
              <a:rPr lang="es-ES" dirty="0" err="1">
                <a:latin typeface="Times New Roman" panose="02020603050405020304" pitchFamily="18" charset="0"/>
                <a:cs typeface="Times New Roman" panose="02020603050405020304" pitchFamily="18" charset="0"/>
              </a:rPr>
              <a:t>Biovolumen</a:t>
            </a:r>
            <a:endParaRPr lang="es-E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Menden-</a:t>
            </a:r>
            <a:r>
              <a:rPr lang="en-US" dirty="0" err="1">
                <a:latin typeface="Times New Roman" panose="02020603050405020304" pitchFamily="18" charset="0"/>
                <a:cs typeface="Times New Roman" panose="02020603050405020304" pitchFamily="18" charset="0"/>
              </a:rPr>
              <a:t>Deuer</a:t>
            </a:r>
            <a:r>
              <a:rPr lang="en-US" dirty="0">
                <a:latin typeface="Times New Roman" panose="02020603050405020304" pitchFamily="18" charset="0"/>
                <a:cs typeface="Times New Roman" panose="02020603050405020304" pitchFamily="18" charset="0"/>
              </a:rPr>
              <a:t> and Lessard (2000)</a:t>
            </a:r>
            <a:r>
              <a:rPr lang="es-E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3085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ola grande&#10;&#10;Descripción generada automáticamente">
            <a:extLst>
              <a:ext uri="{FF2B5EF4-FFF2-40B4-BE49-F238E27FC236}">
                <a16:creationId xmlns:a16="http://schemas.microsoft.com/office/drawing/2014/main" id="{F8D3B800-8C3D-574B-B6AA-3FE64520A7C5}"/>
              </a:ext>
            </a:extLst>
          </p:cNvPr>
          <p:cNvPicPr>
            <a:picLocks noChangeAspect="1"/>
          </p:cNvPicPr>
          <p:nvPr/>
        </p:nvPicPr>
        <p:blipFill rotWithShape="1">
          <a:blip r:embed="rId3" cstate="screen">
            <a:alphaModFix amt="90000"/>
            <a:extLst>
              <a:ext uri="{BEBA8EAE-BF5A-486C-A8C5-ECC9F3942E4B}">
                <a14:imgProps xmlns:a14="http://schemas.microsoft.com/office/drawing/2010/main">
                  <a14:imgLayer r:embed="rId4">
                    <a14:imgEffect>
                      <a14:sharpenSoften amount="-35000"/>
                    </a14:imgEffect>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6B86DECA-EC15-474F-AB2A-C9BB4806411C}"/>
              </a:ext>
            </a:extLst>
          </p:cNvPr>
          <p:cNvSpPr/>
          <p:nvPr/>
        </p:nvSpPr>
        <p:spPr>
          <a:xfrm>
            <a:off x="357187" y="2896404"/>
            <a:ext cx="8658224" cy="646331"/>
          </a:xfrm>
          <a:prstGeom prst="rect">
            <a:avLst/>
          </a:prstGeom>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Results</a:t>
            </a:r>
          </a:p>
        </p:txBody>
      </p:sp>
    </p:spTree>
    <p:extLst>
      <p:ext uri="{BB962C8B-B14F-4D97-AF65-F5344CB8AC3E}">
        <p14:creationId xmlns:p14="http://schemas.microsoft.com/office/powerpoint/2010/main" val="2477372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D6BB15-4601-4F42-A911-F4F1B81E228D}"/>
              </a:ext>
            </a:extLst>
          </p:cNvPr>
          <p:cNvSpPr/>
          <p:nvPr/>
        </p:nvSpPr>
        <p:spPr>
          <a:xfrm>
            <a:off x="356460" y="1190555"/>
            <a:ext cx="8493071" cy="5268430"/>
          </a:xfrm>
          <a:prstGeom prst="rect">
            <a:avLst/>
          </a:prstGeom>
        </p:spPr>
        <p:txBody>
          <a:bodyPr wrap="square">
            <a:spAutoFit/>
          </a:bodyPr>
          <a:lstStyle/>
          <a:p>
            <a:pPr marL="457200" indent="-457200" algn="just">
              <a:lnSpc>
                <a:spcPct val="150000"/>
              </a:lnSpc>
              <a:spcAft>
                <a:spcPts val="100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To apply a pseudo-</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Lagrangian</a:t>
            </a:r>
            <a:r>
              <a:rPr lang="en-US" sz="2400" dirty="0">
                <a:latin typeface="Times New Roman" panose="02020603050405020304" pitchFamily="18" charset="0"/>
                <a:ea typeface="Calibri" panose="020F0502020204030204" pitchFamily="34" charset="0"/>
                <a:cs typeface="Times New Roman" panose="02020603050405020304" pitchFamily="18" charset="0"/>
              </a:rPr>
              <a:t> approach to a time series of fluorescence at a fixed station to reconstruct the shape and dynamics of a chlorophyll-a patch in the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Ría</a:t>
            </a:r>
            <a:r>
              <a:rPr lang="en-US" sz="2400" dirty="0">
                <a:latin typeface="Times New Roman" panose="02020603050405020304" pitchFamily="18" charset="0"/>
                <a:ea typeface="Calibri" panose="020F0502020204030204" pitchFamily="34" charset="0"/>
                <a:cs typeface="Times New Roman" panose="02020603050405020304" pitchFamily="18" charset="0"/>
              </a:rPr>
              <a:t> de Vigo. </a:t>
            </a:r>
          </a:p>
          <a:p>
            <a:pPr marL="457200" indent="-457200" algn="just">
              <a:lnSpc>
                <a:spcPct val="150000"/>
              </a:lnSpc>
              <a:spcAft>
                <a:spcPts val="1000"/>
              </a:spcAft>
              <a:buFont typeface="+mj-lt"/>
              <a:buAutoNum type="arabicPeriod"/>
            </a:pP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To investigate the role of internal waves on mixing, nutrient supply and phytoplankton community structure in the </a:t>
            </a:r>
            <a:r>
              <a:rPr lang="en-US" sz="2400" dirty="0" err="1">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Ría</a:t>
            </a: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 de Vigo.</a:t>
            </a:r>
            <a:endParaRPr lang="es-E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50000"/>
              </a:lnSpc>
              <a:spcAft>
                <a:spcPts val="1000"/>
              </a:spcAft>
              <a:buFont typeface="+mj-lt"/>
              <a:buAutoNum type="arabicPeriod"/>
            </a:pP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To analyze the role of mixing and resource availability on the phytoplankton community structure in contrasting environments.</a:t>
            </a:r>
            <a:endParaRPr lang="es-E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1BD50541-6BE4-C441-8F68-2312D2F0A792}"/>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2598446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FDFD1-8812-684B-9137-7E75137A05D0}"/>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The importance of phytoplankton</a:t>
            </a:r>
          </a:p>
        </p:txBody>
      </p:sp>
      <p:pic>
        <p:nvPicPr>
          <p:cNvPr id="3" name="Imagen 2">
            <a:extLst>
              <a:ext uri="{FF2B5EF4-FFF2-40B4-BE49-F238E27FC236}">
                <a16:creationId xmlns:a16="http://schemas.microsoft.com/office/drawing/2014/main" id="{1B02C692-44DC-BA47-8BC7-40606A6E639C}"/>
              </a:ext>
            </a:extLst>
          </p:cNvPr>
          <p:cNvPicPr>
            <a:picLocks noChangeAspect="1"/>
          </p:cNvPicPr>
          <p:nvPr/>
        </p:nvPicPr>
        <p:blipFill>
          <a:blip r:embed="rId3"/>
          <a:stretch>
            <a:fillRect/>
          </a:stretch>
        </p:blipFill>
        <p:spPr>
          <a:xfrm>
            <a:off x="650631" y="1714499"/>
            <a:ext cx="7754815" cy="3877408"/>
          </a:xfrm>
          <a:prstGeom prst="rect">
            <a:avLst/>
          </a:prstGeom>
        </p:spPr>
      </p:pic>
      <p:sp>
        <p:nvSpPr>
          <p:cNvPr id="4" name="Rectángulo 3">
            <a:extLst>
              <a:ext uri="{FF2B5EF4-FFF2-40B4-BE49-F238E27FC236}">
                <a16:creationId xmlns:a16="http://schemas.microsoft.com/office/drawing/2014/main" id="{8D736AA8-84E5-2446-8D10-DF62A962E974}"/>
              </a:ext>
            </a:extLst>
          </p:cNvPr>
          <p:cNvSpPr/>
          <p:nvPr/>
        </p:nvSpPr>
        <p:spPr>
          <a:xfrm>
            <a:off x="6292367" y="5591907"/>
            <a:ext cx="2113079" cy="253916"/>
          </a:xfrm>
          <a:prstGeom prst="rect">
            <a:avLst/>
          </a:prstGeom>
        </p:spPr>
        <p:txBody>
          <a:bodyPr wrap="none">
            <a:spAutoFit/>
          </a:bodyPr>
          <a:lstStyle/>
          <a:p>
            <a:pPr algn="ctr"/>
            <a:r>
              <a:rPr lang="es-ES" sz="1050" dirty="0">
                <a:latin typeface="Times New Roman" panose="02020603050405020304" pitchFamily="18" charset="0"/>
                <a:cs typeface="Times New Roman" panose="02020603050405020304" pitchFamily="18" charset="0"/>
              </a:rPr>
              <a:t>Reto </a:t>
            </a:r>
            <a:r>
              <a:rPr lang="es-ES" sz="1050" dirty="0" err="1">
                <a:latin typeface="Times New Roman" panose="02020603050405020304" pitchFamily="18" charset="0"/>
                <a:cs typeface="Times New Roman" panose="02020603050405020304" pitchFamily="18" charset="0"/>
              </a:rPr>
              <a:t>Stöckli</a:t>
            </a:r>
            <a:r>
              <a:rPr lang="es-ES" sz="1050" dirty="0">
                <a:latin typeface="Times New Roman" panose="02020603050405020304" pitchFamily="18" charset="0"/>
                <a:cs typeface="Times New Roman" panose="02020603050405020304" pitchFamily="18" charset="0"/>
              </a:rPr>
              <a:t>/MODIS </a:t>
            </a:r>
            <a:r>
              <a:rPr lang="es-ES" sz="1050" dirty="0" err="1">
                <a:latin typeface="Times New Roman" panose="02020603050405020304" pitchFamily="18" charset="0"/>
                <a:cs typeface="Times New Roman" panose="02020603050405020304" pitchFamily="18" charset="0"/>
              </a:rPr>
              <a:t>Science</a:t>
            </a:r>
            <a:r>
              <a:rPr lang="es-ES" sz="1050" dirty="0">
                <a:latin typeface="Times New Roman" panose="02020603050405020304" pitchFamily="18" charset="0"/>
                <a:cs typeface="Times New Roman" panose="02020603050405020304" pitchFamily="18" charset="0"/>
              </a:rPr>
              <a:t> </a:t>
            </a:r>
            <a:r>
              <a:rPr lang="es-ES" sz="1050" dirty="0" err="1">
                <a:latin typeface="Times New Roman" panose="02020603050405020304" pitchFamily="18" charset="0"/>
                <a:cs typeface="Times New Roman" panose="02020603050405020304" pitchFamily="18" charset="0"/>
              </a:rPr>
              <a:t>Team</a:t>
            </a:r>
            <a:endParaRPr lang="es-E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9480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41074B6C-4539-4C45-B9F2-2BAC511AA449}"/>
              </a:ext>
            </a:extLst>
          </p:cNvPr>
          <p:cNvGrpSpPr/>
          <p:nvPr/>
        </p:nvGrpSpPr>
        <p:grpSpPr>
          <a:xfrm>
            <a:off x="1583313" y="1570087"/>
            <a:ext cx="5974198" cy="4113446"/>
            <a:chOff x="811613" y="558167"/>
            <a:chExt cx="5403215" cy="3502491"/>
          </a:xfrm>
        </p:grpSpPr>
        <p:pic>
          <p:nvPicPr>
            <p:cNvPr id="2" name="Imagen 1">
              <a:extLst>
                <a:ext uri="{FF2B5EF4-FFF2-40B4-BE49-F238E27FC236}">
                  <a16:creationId xmlns:a16="http://schemas.microsoft.com/office/drawing/2014/main" id="{5CA68321-0E31-B44D-A249-49FD522AFFB3}"/>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811613" y="558167"/>
              <a:ext cx="5403215" cy="3388192"/>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97EEA45B-2EC9-E246-B1E3-1DF616E918C2}"/>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811613" y="3832059"/>
              <a:ext cx="5403215" cy="228599"/>
            </a:xfrm>
            <a:prstGeom prst="rect">
              <a:avLst/>
            </a:prstGeom>
            <a:ln>
              <a:noFill/>
            </a:ln>
            <a:extLst>
              <a:ext uri="{53640926-AAD7-44D8-BBD7-CCE9431645EC}">
                <a14:shadowObscured xmlns:a14="http://schemas.microsoft.com/office/drawing/2010/main"/>
              </a:ext>
            </a:extLst>
          </p:spPr>
        </p:pic>
      </p:grpSp>
      <p:sp>
        <p:nvSpPr>
          <p:cNvPr id="5" name="Título 1">
            <a:extLst>
              <a:ext uri="{FF2B5EF4-FFF2-40B4-BE49-F238E27FC236}">
                <a16:creationId xmlns:a16="http://schemas.microsoft.com/office/drawing/2014/main" id="{8F59F5C4-B3FE-F74D-8E97-046142F46076}"/>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Hydrography: current velocities</a:t>
            </a:r>
          </a:p>
        </p:txBody>
      </p:sp>
    </p:spTree>
    <p:extLst>
      <p:ext uri="{BB962C8B-B14F-4D97-AF65-F5344CB8AC3E}">
        <p14:creationId xmlns:p14="http://schemas.microsoft.com/office/powerpoint/2010/main" val="534067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B4FCF2F-A424-674C-B09D-D5AA2D3E5B40}"/>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Hydrography: temperature, density, </a:t>
            </a:r>
            <a:r>
              <a:rPr lang="en-US" sz="3200" b="1" dirty="0" err="1">
                <a:solidFill>
                  <a:schemeClr val="bg1"/>
                </a:solidFill>
                <a:latin typeface="Times New Roman" panose="02020603050405020304" pitchFamily="18" charset="0"/>
                <a:cs typeface="Times New Roman" panose="02020603050405020304" pitchFamily="18" charset="0"/>
              </a:rPr>
              <a:t>Kz</a:t>
            </a:r>
            <a:endParaRPr lang="en-US" sz="3200" b="1" dirty="0">
              <a:solidFill>
                <a:schemeClr val="bg1"/>
              </a:solidFill>
              <a:latin typeface="Times New Roman" panose="02020603050405020304" pitchFamily="18" charset="0"/>
              <a:cs typeface="Times New Roman" panose="02020603050405020304" pitchFamily="18" charset="0"/>
            </a:endParaRPr>
          </a:p>
        </p:txBody>
      </p:sp>
      <p:grpSp>
        <p:nvGrpSpPr>
          <p:cNvPr id="11" name="Grupo 10">
            <a:extLst>
              <a:ext uri="{FF2B5EF4-FFF2-40B4-BE49-F238E27FC236}">
                <a16:creationId xmlns:a16="http://schemas.microsoft.com/office/drawing/2014/main" id="{FF0193F6-3D1A-6E41-8F46-7F8544C9D319}"/>
              </a:ext>
            </a:extLst>
          </p:cNvPr>
          <p:cNvGrpSpPr/>
          <p:nvPr/>
        </p:nvGrpSpPr>
        <p:grpSpPr>
          <a:xfrm>
            <a:off x="1498599" y="1472619"/>
            <a:ext cx="6146802" cy="4470980"/>
            <a:chOff x="1942120" y="1148411"/>
            <a:chExt cx="5256584" cy="3947930"/>
          </a:xfrm>
        </p:grpSpPr>
        <p:pic>
          <p:nvPicPr>
            <p:cNvPr id="2" name="Picture 3" descr="C:\Users\Usuario\Google Drive\DOCTORADO\Proyectos\Fluorescence patches\STRAMIX\New Folder\Figuras\MSS_depth.tif">
              <a:extLst>
                <a:ext uri="{FF2B5EF4-FFF2-40B4-BE49-F238E27FC236}">
                  <a16:creationId xmlns:a16="http://schemas.microsoft.com/office/drawing/2014/main" id="{18252612-E4A6-4B4D-BB3A-141E7BC08E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21153" b="37503"/>
            <a:stretch/>
          </p:blipFill>
          <p:spPr bwMode="auto">
            <a:xfrm>
              <a:off x="1942120" y="1148411"/>
              <a:ext cx="5256584" cy="38807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Usuario\Google Drive\DOCTORADO\Proyectos\Fluorescence patches\STRAMIX\New Folder\Figuras\MSS_depth.tif">
              <a:extLst>
                <a:ext uri="{FF2B5EF4-FFF2-40B4-BE49-F238E27FC236}">
                  <a16:creationId xmlns:a16="http://schemas.microsoft.com/office/drawing/2014/main" id="{ABB60FE2-A166-4540-A8FC-09AF85C24D0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42120" y="4821379"/>
              <a:ext cx="5256584" cy="274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Usuario\Google Drive\DOCTORADO\Proyectos\Fluorescence patches\STRAMIX\New Folder\Figuras\MSS_depth.tif">
              <a:extLst>
                <a:ext uri="{FF2B5EF4-FFF2-40B4-BE49-F238E27FC236}">
                  <a16:creationId xmlns:a16="http://schemas.microsoft.com/office/drawing/2014/main" id="{3782DC61-6A7C-6B43-ADAE-9223763BC5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6154" r="21153" b="23628"/>
            <a:stretch/>
          </p:blipFill>
          <p:spPr bwMode="auto">
            <a:xfrm>
              <a:off x="1942120" y="3005812"/>
              <a:ext cx="5256584" cy="18764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5314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9CE7D2A-4042-0444-A79F-33D197727EBB}"/>
              </a:ext>
            </a:extLst>
          </p:cNvPr>
          <p:cNvGrpSpPr/>
          <p:nvPr/>
        </p:nvGrpSpPr>
        <p:grpSpPr>
          <a:xfrm>
            <a:off x="1448777" y="1786581"/>
            <a:ext cx="6243270" cy="3734018"/>
            <a:chOff x="1450365" y="1561991"/>
            <a:chExt cx="6243270" cy="3734018"/>
          </a:xfrm>
        </p:grpSpPr>
        <p:pic>
          <p:nvPicPr>
            <p:cNvPr id="2" name="Imagen 1" descr="Imagen que contiene captura de pantalla&#10;&#10;Descripción generada automáticamente">
              <a:extLst>
                <a:ext uri="{FF2B5EF4-FFF2-40B4-BE49-F238E27FC236}">
                  <a16:creationId xmlns:a16="http://schemas.microsoft.com/office/drawing/2014/main" id="{4BD10A8B-FB62-4B49-B49E-C155B378C843}"/>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450365" y="1561991"/>
              <a:ext cx="6243270" cy="3734018"/>
            </a:xfrm>
            <a:prstGeom prst="rect">
              <a:avLst/>
            </a:prstGeom>
            <a:ln>
              <a:noFill/>
            </a:ln>
            <a:extLst>
              <a:ext uri="{53640926-AAD7-44D8-BBD7-CCE9431645EC}">
                <a14:shadowObscured xmlns:a14="http://schemas.microsoft.com/office/drawing/2010/main"/>
              </a:ext>
            </a:extLst>
          </p:spPr>
        </p:pic>
        <p:sp>
          <p:nvSpPr>
            <p:cNvPr id="3" name="Rectángulo 2">
              <a:extLst>
                <a:ext uri="{FF2B5EF4-FFF2-40B4-BE49-F238E27FC236}">
                  <a16:creationId xmlns:a16="http://schemas.microsoft.com/office/drawing/2014/main" id="{C6B77B0E-9835-4B45-B19A-D6008683E307}"/>
                </a:ext>
              </a:extLst>
            </p:cNvPr>
            <p:cNvSpPr/>
            <p:nvPr/>
          </p:nvSpPr>
          <p:spPr>
            <a:xfrm>
              <a:off x="1450365" y="1561991"/>
              <a:ext cx="282182" cy="282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ángulo 3">
              <a:extLst>
                <a:ext uri="{FF2B5EF4-FFF2-40B4-BE49-F238E27FC236}">
                  <a16:creationId xmlns:a16="http://schemas.microsoft.com/office/drawing/2014/main" id="{786C85F5-DA00-BE4E-8E6A-6BEA3DFB785D}"/>
                </a:ext>
              </a:extLst>
            </p:cNvPr>
            <p:cNvSpPr/>
            <p:nvPr/>
          </p:nvSpPr>
          <p:spPr>
            <a:xfrm>
              <a:off x="1450365" y="2709002"/>
              <a:ext cx="282182" cy="282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 name="Rectángulo 4">
              <a:extLst>
                <a:ext uri="{FF2B5EF4-FFF2-40B4-BE49-F238E27FC236}">
                  <a16:creationId xmlns:a16="http://schemas.microsoft.com/office/drawing/2014/main" id="{1982D924-BEFF-B94D-AB71-DB03C4BC5564}"/>
                </a:ext>
              </a:extLst>
            </p:cNvPr>
            <p:cNvSpPr/>
            <p:nvPr/>
          </p:nvSpPr>
          <p:spPr>
            <a:xfrm>
              <a:off x="1482449" y="3714587"/>
              <a:ext cx="282182" cy="282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sp>
        <p:nvSpPr>
          <p:cNvPr id="7" name="Título 1">
            <a:extLst>
              <a:ext uri="{FF2B5EF4-FFF2-40B4-BE49-F238E27FC236}">
                <a16:creationId xmlns:a16="http://schemas.microsoft.com/office/drawing/2014/main" id="{C6275ACE-5517-BF4F-BA97-2B8B882A0D98}"/>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Hydrography: </a:t>
            </a:r>
            <a:r>
              <a:rPr lang="en-US" sz="3200" b="1" dirty="0" err="1">
                <a:solidFill>
                  <a:schemeClr val="bg1"/>
                </a:solidFill>
                <a:latin typeface="Times New Roman" panose="02020603050405020304" pitchFamily="18" charset="0"/>
                <a:cs typeface="Times New Roman" panose="02020603050405020304" pitchFamily="18" charset="0"/>
              </a:rPr>
              <a:t>Chl</a:t>
            </a:r>
            <a:r>
              <a:rPr lang="en-US" sz="3200" b="1" dirty="0">
                <a:solidFill>
                  <a:schemeClr val="bg1"/>
                </a:solidFill>
                <a:latin typeface="Times New Roman" panose="02020603050405020304" pitchFamily="18" charset="0"/>
                <a:cs typeface="Times New Roman" panose="02020603050405020304" pitchFamily="18" charset="0"/>
              </a:rPr>
              <a:t>-a fluorescence</a:t>
            </a:r>
          </a:p>
        </p:txBody>
      </p:sp>
    </p:spTree>
    <p:extLst>
      <p:ext uri="{BB962C8B-B14F-4D97-AF65-F5344CB8AC3E}">
        <p14:creationId xmlns:p14="http://schemas.microsoft.com/office/powerpoint/2010/main" val="345012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93C366-F2B7-2943-A32F-90E5B88DBC14}"/>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Reconstruction of the </a:t>
            </a:r>
            <a:r>
              <a:rPr lang="en-US" sz="3200" b="1" dirty="0" err="1">
                <a:solidFill>
                  <a:schemeClr val="bg1"/>
                </a:solidFill>
                <a:latin typeface="Times New Roman" panose="02020603050405020304" pitchFamily="18" charset="0"/>
                <a:cs typeface="Times New Roman" panose="02020603050405020304" pitchFamily="18" charset="0"/>
              </a:rPr>
              <a:t>Chl</a:t>
            </a:r>
            <a:r>
              <a:rPr lang="en-US" sz="3200" b="1" dirty="0">
                <a:solidFill>
                  <a:schemeClr val="bg1"/>
                </a:solidFill>
                <a:latin typeface="Times New Roman" panose="02020603050405020304" pitchFamily="18" charset="0"/>
                <a:cs typeface="Times New Roman" panose="02020603050405020304" pitchFamily="18" charset="0"/>
              </a:rPr>
              <a:t>-a patch spatial structure</a:t>
            </a:r>
          </a:p>
        </p:txBody>
      </p:sp>
      <p:pic>
        <p:nvPicPr>
          <p:cNvPr id="3" name="Imagen 2">
            <a:extLst>
              <a:ext uri="{FF2B5EF4-FFF2-40B4-BE49-F238E27FC236}">
                <a16:creationId xmlns:a16="http://schemas.microsoft.com/office/drawing/2014/main" id="{29BF0CC6-1CF2-CE41-B422-F1C11551782B}"/>
              </a:ext>
            </a:extLst>
          </p:cNvPr>
          <p:cNvPicPr/>
          <p:nvPr/>
        </p:nvPicPr>
        <p:blipFill rotWithShape="1">
          <a:blip r:embed="rId3" cstate="screen">
            <a:extLst>
              <a:ext uri="{28A0092B-C50C-407E-A947-70E740481C1C}">
                <a14:useLocalDpi xmlns:a14="http://schemas.microsoft.com/office/drawing/2010/main"/>
              </a:ext>
            </a:extLst>
          </a:blip>
          <a:srcRect l="1575" t="52599"/>
          <a:stretch/>
        </p:blipFill>
        <p:spPr bwMode="auto">
          <a:xfrm>
            <a:off x="4570410" y="2242271"/>
            <a:ext cx="4573589" cy="3431514"/>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D4BF3576-FFDB-0F42-91C7-1CCADEAAA1A6}"/>
                  </a:ext>
                </a:extLst>
              </p:cNvPr>
              <p:cNvSpPr/>
              <p:nvPr/>
            </p:nvSpPr>
            <p:spPr>
              <a:xfrm>
                <a:off x="2586375" y="1184215"/>
                <a:ext cx="396807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𝑥</m:t>
                      </m:r>
                      <m:d>
                        <m:dPr>
                          <m:ctrlPr>
                            <a:rPr lang="es-ES" sz="2000" i="1">
                              <a:latin typeface="Cambria Math" panose="02040503050406030204" pitchFamily="18" charset="0"/>
                            </a:rPr>
                          </m:ctrlPr>
                        </m:dPr>
                        <m:e>
                          <m:r>
                            <a:rPr lang="es-ES" sz="2000" i="1">
                              <a:latin typeface="Cambria Math" panose="02040503050406030204" pitchFamily="18" charset="0"/>
                            </a:rPr>
                            <m:t>𝑡</m:t>
                          </m:r>
                          <m:r>
                            <a:rPr lang="es-ES" sz="2000" i="0">
                              <a:latin typeface="Cambria Math" panose="02040503050406030204" pitchFamily="18" charset="0"/>
                            </a:rPr>
                            <m:t>+∆</m:t>
                          </m:r>
                          <m:r>
                            <a:rPr lang="es-ES" sz="2000" i="1">
                              <a:latin typeface="Cambria Math" panose="02040503050406030204" pitchFamily="18" charset="0"/>
                            </a:rPr>
                            <m:t>𝑡</m:t>
                          </m:r>
                          <m:r>
                            <a:rPr lang="es-ES" sz="2000" i="0">
                              <a:latin typeface="Cambria Math" panose="02040503050406030204" pitchFamily="18" charset="0"/>
                            </a:rPr>
                            <m:t>,</m:t>
                          </m:r>
                          <m:r>
                            <a:rPr lang="es-ES" sz="2000" i="1">
                              <a:latin typeface="Cambria Math" panose="02040503050406030204" pitchFamily="18" charset="0"/>
                            </a:rPr>
                            <m:t>𝑧</m:t>
                          </m:r>
                        </m:e>
                      </m:d>
                      <m:r>
                        <a:rPr lang="es-ES" sz="2000" i="0">
                          <a:latin typeface="Cambria Math" panose="02040503050406030204" pitchFamily="18" charset="0"/>
                        </a:rPr>
                        <m:t>=</m:t>
                      </m:r>
                      <m:r>
                        <a:rPr lang="es-ES" sz="2000" i="1">
                          <a:latin typeface="Cambria Math" panose="02040503050406030204" pitchFamily="18" charset="0"/>
                        </a:rPr>
                        <m:t>𝑥</m:t>
                      </m:r>
                      <m:d>
                        <m:dPr>
                          <m:ctrlPr>
                            <a:rPr lang="es-ES" sz="2000" i="1">
                              <a:latin typeface="Cambria Math" panose="02040503050406030204" pitchFamily="18" charset="0"/>
                            </a:rPr>
                          </m:ctrlPr>
                        </m:dPr>
                        <m:e>
                          <m:r>
                            <a:rPr lang="es-ES" sz="2000" i="1">
                              <a:latin typeface="Cambria Math" panose="02040503050406030204" pitchFamily="18" charset="0"/>
                            </a:rPr>
                            <m:t>𝑡</m:t>
                          </m:r>
                          <m:r>
                            <a:rPr lang="es-ES" sz="2000" i="0">
                              <a:latin typeface="Cambria Math" panose="02040503050406030204" pitchFamily="18" charset="0"/>
                            </a:rPr>
                            <m:t>,</m:t>
                          </m:r>
                          <m:r>
                            <a:rPr lang="es-ES" sz="2000" i="1">
                              <a:latin typeface="Cambria Math" panose="02040503050406030204" pitchFamily="18" charset="0"/>
                            </a:rPr>
                            <m:t>𝑧</m:t>
                          </m:r>
                        </m:e>
                      </m:d>
                      <m:r>
                        <a:rPr lang="es-ES" sz="2000" i="0">
                          <a:latin typeface="Cambria Math" panose="02040503050406030204" pitchFamily="18" charset="0"/>
                        </a:rPr>
                        <m:t>+</m:t>
                      </m:r>
                      <m:r>
                        <a:rPr lang="es-ES" sz="2000" i="1">
                          <a:latin typeface="Cambria Math" panose="02040503050406030204" pitchFamily="18" charset="0"/>
                        </a:rPr>
                        <m:t>𝑢</m:t>
                      </m:r>
                      <m:d>
                        <m:dPr>
                          <m:ctrlPr>
                            <a:rPr lang="es-ES" sz="2000" i="1">
                              <a:latin typeface="Cambria Math" panose="02040503050406030204" pitchFamily="18" charset="0"/>
                            </a:rPr>
                          </m:ctrlPr>
                        </m:dPr>
                        <m:e>
                          <m:r>
                            <a:rPr lang="es-ES" sz="2000" i="1">
                              <a:latin typeface="Cambria Math" panose="02040503050406030204" pitchFamily="18" charset="0"/>
                            </a:rPr>
                            <m:t>𝑡</m:t>
                          </m:r>
                          <m:r>
                            <a:rPr lang="es-ES" sz="2000" i="0">
                              <a:latin typeface="Cambria Math" panose="02040503050406030204" pitchFamily="18" charset="0"/>
                            </a:rPr>
                            <m:t>,</m:t>
                          </m:r>
                          <m:r>
                            <a:rPr lang="es-ES" sz="2000" i="1">
                              <a:latin typeface="Cambria Math" panose="02040503050406030204" pitchFamily="18" charset="0"/>
                            </a:rPr>
                            <m:t>𝑧</m:t>
                          </m:r>
                        </m:e>
                      </m:d>
                      <m:r>
                        <a:rPr lang="es-ES" sz="2000" i="0">
                          <a:latin typeface="Cambria Math" panose="02040503050406030204" pitchFamily="18" charset="0"/>
                        </a:rPr>
                        <m:t>·∆</m:t>
                      </m:r>
                      <m:r>
                        <a:rPr lang="es-ES" sz="2000" i="1">
                          <a:latin typeface="Cambria Math" panose="02040503050406030204" pitchFamily="18" charset="0"/>
                        </a:rPr>
                        <m:t>𝑡</m:t>
                      </m:r>
                    </m:oMath>
                  </m:oMathPara>
                </a14:m>
                <a:endParaRPr lang="es-ES" sz="2000" dirty="0"/>
              </a:p>
            </p:txBody>
          </p:sp>
        </mc:Choice>
        <mc:Fallback xmlns="">
          <p:sp>
            <p:nvSpPr>
              <p:cNvPr id="4" name="Rectángulo 3">
                <a:extLst>
                  <a:ext uri="{FF2B5EF4-FFF2-40B4-BE49-F238E27FC236}">
                    <a16:creationId xmlns:a16="http://schemas.microsoft.com/office/drawing/2014/main" id="{D4BF3576-FFDB-0F42-91C7-1CCADEAAA1A6}"/>
                  </a:ext>
                </a:extLst>
              </p:cNvPr>
              <p:cNvSpPr>
                <a:spLocks noRot="1" noChangeAspect="1" noMove="1" noResize="1" noEditPoints="1" noAdjustHandles="1" noChangeArrowheads="1" noChangeShapeType="1" noTextEdit="1"/>
              </p:cNvSpPr>
              <p:nvPr/>
            </p:nvSpPr>
            <p:spPr>
              <a:xfrm>
                <a:off x="2586375" y="1184215"/>
                <a:ext cx="3968073" cy="400110"/>
              </a:xfrm>
              <a:prstGeom prst="rect">
                <a:avLst/>
              </a:prstGeom>
              <a:blipFill>
                <a:blip r:embed="rId4"/>
                <a:stretch>
                  <a:fillRect/>
                </a:stretch>
              </a:blipFill>
            </p:spPr>
            <p:txBody>
              <a:bodyPr/>
              <a:lstStyle/>
              <a:p>
                <a:r>
                  <a:rPr lang="es-ES">
                    <a:noFill/>
                  </a:rPr>
                  <a:t> </a:t>
                </a:r>
              </a:p>
            </p:txBody>
          </p:sp>
        </mc:Fallback>
      </mc:AlternateContent>
      <p:pic>
        <p:nvPicPr>
          <p:cNvPr id="5" name="Imagen 4">
            <a:extLst>
              <a:ext uri="{FF2B5EF4-FFF2-40B4-BE49-F238E27FC236}">
                <a16:creationId xmlns:a16="http://schemas.microsoft.com/office/drawing/2014/main" id="{B59778E8-4DEC-C04F-BBCA-675DDBE94989}"/>
              </a:ext>
            </a:extLst>
          </p:cNvPr>
          <p:cNvPicPr/>
          <p:nvPr/>
        </p:nvPicPr>
        <p:blipFill rotWithShape="1">
          <a:blip r:embed="rId3" cstate="screen">
            <a:extLst>
              <a:ext uri="{28A0092B-C50C-407E-A947-70E740481C1C}">
                <a14:useLocalDpi xmlns:a14="http://schemas.microsoft.com/office/drawing/2010/main"/>
              </a:ext>
            </a:extLst>
          </a:blip>
          <a:srcRect t="2131" b="50000"/>
          <a:stretch/>
        </p:blipFill>
        <p:spPr bwMode="auto">
          <a:xfrm>
            <a:off x="-3177" y="2242270"/>
            <a:ext cx="4573589" cy="3431514"/>
          </a:xfrm>
          <a:prstGeom prst="rect">
            <a:avLst/>
          </a:prstGeom>
        </p:spPr>
      </p:pic>
      <p:sp>
        <p:nvSpPr>
          <p:cNvPr id="6" name="Rectángulo 5">
            <a:extLst>
              <a:ext uri="{FF2B5EF4-FFF2-40B4-BE49-F238E27FC236}">
                <a16:creationId xmlns:a16="http://schemas.microsoft.com/office/drawing/2014/main" id="{4E5D7C44-60A8-CC4E-95B7-3A9D317793D8}"/>
              </a:ext>
            </a:extLst>
          </p:cNvPr>
          <p:cNvSpPr/>
          <p:nvPr/>
        </p:nvSpPr>
        <p:spPr>
          <a:xfrm>
            <a:off x="0" y="2115671"/>
            <a:ext cx="358588" cy="28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04133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0EFBFCC-5976-BC49-8DEC-6ACB7A6B17FF}"/>
              </a:ext>
            </a:extLst>
          </p:cNvPr>
          <p:cNvGrpSpPr/>
          <p:nvPr/>
        </p:nvGrpSpPr>
        <p:grpSpPr>
          <a:xfrm>
            <a:off x="1267834" y="481263"/>
            <a:ext cx="6984776" cy="6657589"/>
            <a:chOff x="1187624" y="0"/>
            <a:chExt cx="6984776" cy="6657589"/>
          </a:xfrm>
        </p:grpSpPr>
        <p:pic>
          <p:nvPicPr>
            <p:cNvPr id="1026" name="Picture 2" descr="C:\Users\Usuario\Google Drive\DOCTORADO\Proyectos\Fluorescence patches\STRAMIX\New Folder\prueba.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87624" y="0"/>
              <a:ext cx="6398822" cy="66575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uario\Google Drive\DOCTORADO\Proyectos\Fluorescence patches\STRAMIX\New Folder\Figuras\reconst_ejeX_chla3.t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82812"/>
            <a:stretch/>
          </p:blipFill>
          <p:spPr bwMode="auto">
            <a:xfrm>
              <a:off x="7168414" y="2060848"/>
              <a:ext cx="1003986" cy="43816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ítulo 1">
            <a:extLst>
              <a:ext uri="{FF2B5EF4-FFF2-40B4-BE49-F238E27FC236}">
                <a16:creationId xmlns:a16="http://schemas.microsoft.com/office/drawing/2014/main" id="{79DE891A-63FB-1A44-98DA-69B60AA7CDF6}"/>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Reconstruction of the </a:t>
            </a:r>
            <a:r>
              <a:rPr lang="en-US" sz="3200" b="1" dirty="0" err="1">
                <a:solidFill>
                  <a:schemeClr val="bg1"/>
                </a:solidFill>
                <a:latin typeface="Times New Roman" panose="02020603050405020304" pitchFamily="18" charset="0"/>
                <a:cs typeface="Times New Roman" panose="02020603050405020304" pitchFamily="18" charset="0"/>
              </a:rPr>
              <a:t>Chl</a:t>
            </a:r>
            <a:r>
              <a:rPr lang="en-US" sz="3200" b="1" dirty="0">
                <a:solidFill>
                  <a:schemeClr val="bg1"/>
                </a:solidFill>
                <a:latin typeface="Times New Roman" panose="02020603050405020304" pitchFamily="18" charset="0"/>
                <a:cs typeface="Times New Roman" panose="02020603050405020304" pitchFamily="18" charset="0"/>
              </a:rPr>
              <a:t>-a patch spatial structure</a:t>
            </a:r>
          </a:p>
        </p:txBody>
      </p:sp>
    </p:spTree>
    <p:extLst>
      <p:ext uri="{BB962C8B-B14F-4D97-AF65-F5344CB8AC3E}">
        <p14:creationId xmlns:p14="http://schemas.microsoft.com/office/powerpoint/2010/main" val="327336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37DC064-2059-FF44-A667-B0D0124CC0A8}"/>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725242" y="1126443"/>
            <a:ext cx="3690340" cy="5361024"/>
          </a:xfrm>
          <a:prstGeom prst="rect">
            <a:avLst/>
          </a:prstGeom>
          <a:ln>
            <a:noFill/>
          </a:ln>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C6851A32-039C-A944-81C6-EB40C59275CA}"/>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Estimation of rates of change in the </a:t>
            </a:r>
            <a:r>
              <a:rPr lang="en-US" sz="3200" b="1" dirty="0" err="1">
                <a:solidFill>
                  <a:schemeClr val="bg1"/>
                </a:solidFill>
                <a:latin typeface="Times New Roman" panose="02020603050405020304" pitchFamily="18" charset="0"/>
                <a:cs typeface="Times New Roman" panose="02020603050405020304" pitchFamily="18" charset="0"/>
              </a:rPr>
              <a:t>Chl</a:t>
            </a:r>
            <a:r>
              <a:rPr lang="en-US" sz="3200" b="1" dirty="0">
                <a:solidFill>
                  <a:schemeClr val="bg1"/>
                </a:solidFill>
                <a:latin typeface="Times New Roman" panose="02020603050405020304" pitchFamily="18" charset="0"/>
                <a:cs typeface="Times New Roman" panose="02020603050405020304" pitchFamily="18" charset="0"/>
              </a:rPr>
              <a:t>-a patch</a:t>
            </a:r>
          </a:p>
        </p:txBody>
      </p:sp>
    </p:spTree>
    <p:extLst>
      <p:ext uri="{BB962C8B-B14F-4D97-AF65-F5344CB8AC3E}">
        <p14:creationId xmlns:p14="http://schemas.microsoft.com/office/powerpoint/2010/main" val="1816851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20BDAF6-DF01-2E44-ABC6-B833208AC84E}"/>
              </a:ext>
            </a:extLst>
          </p:cNvPr>
          <p:cNvPicPr/>
          <p:nvPr/>
        </p:nvPicPr>
        <p:blipFill rotWithShape="1">
          <a:blip r:embed="rId3" cstate="screen">
            <a:extLst>
              <a:ext uri="{28A0092B-C50C-407E-A947-70E740481C1C}">
                <a14:useLocalDpi xmlns:a14="http://schemas.microsoft.com/office/drawing/2010/main"/>
              </a:ext>
            </a:extLst>
          </a:blip>
          <a:srcRect t="6680" b="36920"/>
          <a:stretch/>
        </p:blipFill>
        <p:spPr bwMode="auto">
          <a:xfrm>
            <a:off x="875764" y="1850878"/>
            <a:ext cx="7389289" cy="3524434"/>
          </a:xfrm>
          <a:prstGeom prst="rect">
            <a:avLst/>
          </a:prstGeom>
          <a:ln>
            <a:noFill/>
          </a:ln>
          <a:extLst>
            <a:ext uri="{53640926-AAD7-44D8-BBD7-CCE9431645EC}">
              <a14:shadowObscured xmlns:a14="http://schemas.microsoft.com/office/drawing/2010/main"/>
            </a:ext>
          </a:extLst>
        </p:spPr>
      </p:pic>
      <p:sp>
        <p:nvSpPr>
          <p:cNvPr id="4" name="Título 1">
            <a:extLst>
              <a:ext uri="{FF2B5EF4-FFF2-40B4-BE49-F238E27FC236}">
                <a16:creationId xmlns:a16="http://schemas.microsoft.com/office/drawing/2014/main" id="{C6ED3082-2CC9-4545-A643-E86D62AA90B0}"/>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Estimation of rates of change in the </a:t>
            </a:r>
            <a:r>
              <a:rPr lang="en-US" sz="3200" b="1" dirty="0" err="1">
                <a:solidFill>
                  <a:schemeClr val="bg1"/>
                </a:solidFill>
                <a:latin typeface="Times New Roman" panose="02020603050405020304" pitchFamily="18" charset="0"/>
                <a:cs typeface="Times New Roman" panose="02020603050405020304" pitchFamily="18" charset="0"/>
              </a:rPr>
              <a:t>Chl</a:t>
            </a:r>
            <a:r>
              <a:rPr lang="en-US" sz="3200" b="1" dirty="0">
                <a:solidFill>
                  <a:schemeClr val="bg1"/>
                </a:solidFill>
                <a:latin typeface="Times New Roman" panose="02020603050405020304" pitchFamily="18" charset="0"/>
                <a:cs typeface="Times New Roman" panose="02020603050405020304" pitchFamily="18" charset="0"/>
              </a:rPr>
              <a:t>-a patch</a:t>
            </a:r>
          </a:p>
        </p:txBody>
      </p:sp>
      <p:sp>
        <p:nvSpPr>
          <p:cNvPr id="3" name="Rectángulo 2">
            <a:extLst>
              <a:ext uri="{FF2B5EF4-FFF2-40B4-BE49-F238E27FC236}">
                <a16:creationId xmlns:a16="http://schemas.microsoft.com/office/drawing/2014/main" id="{6D806D36-E858-7A46-B528-8F758A267E3C}"/>
              </a:ext>
            </a:extLst>
          </p:cNvPr>
          <p:cNvSpPr/>
          <p:nvPr/>
        </p:nvSpPr>
        <p:spPr>
          <a:xfrm>
            <a:off x="2705153" y="5565436"/>
            <a:ext cx="3730508" cy="923330"/>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Net biological production rates: </a:t>
            </a:r>
          </a:p>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Pseudo-</a:t>
            </a:r>
            <a:r>
              <a:rPr lang="en-US" dirty="0" err="1">
                <a:latin typeface="Times New Roman" panose="02020603050405020304" pitchFamily="18" charset="0"/>
                <a:ea typeface="Calibri" panose="020F0502020204030204" pitchFamily="34" charset="0"/>
                <a:cs typeface="Times New Roman" panose="02020603050405020304" pitchFamily="18" charset="0"/>
              </a:rPr>
              <a:t>Lagrangian</a:t>
            </a:r>
            <a:r>
              <a:rPr lang="en-US" dirty="0">
                <a:latin typeface="Times New Roman" panose="02020603050405020304" pitchFamily="18" charset="0"/>
                <a:ea typeface="Calibri" panose="020F0502020204030204" pitchFamily="34" charset="0"/>
                <a:cs typeface="Times New Roman" panose="02020603050405020304" pitchFamily="18" charset="0"/>
              </a:rPr>
              <a:t>: 0.04 ± 0.46 d</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-1</a:t>
            </a:r>
          </a:p>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In vitro: 0.2 ± 0.7 d</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-1</a:t>
            </a:r>
            <a:endParaRPr lang="es-ES" dirty="0"/>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1F6F50F2-D100-6F42-BBBA-AA5FC7B44239}"/>
                  </a:ext>
                </a:extLst>
              </p:cNvPr>
              <p:cNvSpPr txBox="1"/>
              <p:nvPr/>
            </p:nvSpPr>
            <p:spPr>
              <a:xfrm>
                <a:off x="1940809" y="974348"/>
                <a:ext cx="5259197" cy="6864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s-ES" sz="2000" i="1">
                              <a:latin typeface="Cambria Math" panose="02040503050406030204" pitchFamily="18" charset="0"/>
                            </a:rPr>
                          </m:ctrlPr>
                        </m:fPr>
                        <m:num>
                          <m:r>
                            <a:rPr lang="es-ES" sz="2000" i="1">
                              <a:latin typeface="Cambria Math" panose="02040503050406030204" pitchFamily="18" charset="0"/>
                            </a:rPr>
                            <m:t>𝜕</m:t>
                          </m:r>
                          <m:r>
                            <m:rPr>
                              <m:lit/>
                              <m:nor/>
                            </m:rPr>
                            <a:rPr lang="en-US" sz="2000">
                              <a:latin typeface="Times New Roman" panose="02020603050405020304" pitchFamily="18" charset="0"/>
                              <a:cs typeface="Times New Roman" panose="02020603050405020304" pitchFamily="18" charset="0"/>
                            </a:rPr>
                            <m:t>Chl</m:t>
                          </m:r>
                          <m:r>
                            <m:rPr>
                              <m:lit/>
                              <m:nor/>
                            </m:rPr>
                            <a:rPr lang="en-US" sz="2000" i="1">
                              <a:latin typeface="Times New Roman" panose="02020603050405020304" pitchFamily="18" charset="0"/>
                              <a:cs typeface="Times New Roman" panose="02020603050405020304" pitchFamily="18" charset="0"/>
                            </a:rPr>
                            <m:t>−</m:t>
                          </m:r>
                          <m:r>
                            <m:rPr>
                              <m:lit/>
                              <m:nor/>
                            </m:rPr>
                            <a:rPr lang="en-US" sz="2000">
                              <a:latin typeface="Times New Roman" panose="02020603050405020304" pitchFamily="18" charset="0"/>
                              <a:cs typeface="Times New Roman" panose="02020603050405020304" pitchFamily="18" charset="0"/>
                            </a:rPr>
                            <m:t>a</m:t>
                          </m:r>
                        </m:num>
                        <m:den>
                          <m:r>
                            <a:rPr lang="es-ES" sz="2000" i="1">
                              <a:latin typeface="Cambria Math" panose="02040503050406030204" pitchFamily="18" charset="0"/>
                            </a:rPr>
                            <m:t>𝜕</m:t>
                          </m:r>
                          <m:r>
                            <a:rPr lang="es-ES" sz="2000" i="1">
                              <a:latin typeface="Cambria Math" panose="02040503050406030204" pitchFamily="18" charset="0"/>
                            </a:rPr>
                            <m:t>𝑡</m:t>
                          </m:r>
                        </m:den>
                      </m:f>
                      <m:r>
                        <a:rPr lang="en-US" sz="2000" i="1">
                          <a:latin typeface="Cambria Math" panose="02040503050406030204" pitchFamily="18" charset="0"/>
                        </a:rPr>
                        <m:t>=</m:t>
                      </m:r>
                      <m:sSub>
                        <m:sSubPr>
                          <m:ctrlPr>
                            <a:rPr lang="es-ES" sz="2000" i="1">
                              <a:latin typeface="Cambria Math" panose="02040503050406030204" pitchFamily="18" charset="0"/>
                            </a:rPr>
                          </m:ctrlPr>
                        </m:sSubPr>
                        <m:e>
                          <m:r>
                            <a:rPr lang="es-ES" sz="2000" i="1">
                              <a:latin typeface="Cambria Math" panose="02040503050406030204" pitchFamily="18" charset="0"/>
                            </a:rPr>
                            <m:t>𝐽</m:t>
                          </m:r>
                        </m:e>
                        <m:sub>
                          <m:r>
                            <a:rPr lang="es-ES" sz="2000" i="1">
                              <a:latin typeface="Cambria Math" panose="02040503050406030204" pitchFamily="18" charset="0"/>
                            </a:rPr>
                            <m:t>𝐵</m:t>
                          </m:r>
                        </m:sub>
                      </m:sSub>
                      <m:r>
                        <a:rPr lang="en-US" sz="2000" i="1">
                          <a:latin typeface="Cambria Math" panose="02040503050406030204" pitchFamily="18" charset="0"/>
                        </a:rPr>
                        <m:t>−</m:t>
                      </m:r>
                      <m:f>
                        <m:fPr>
                          <m:ctrlPr>
                            <a:rPr lang="es-ES" sz="2000" i="1">
                              <a:latin typeface="Cambria Math" panose="02040503050406030204" pitchFamily="18" charset="0"/>
                            </a:rPr>
                          </m:ctrlPr>
                        </m:fPr>
                        <m:num>
                          <m:sSub>
                            <m:sSubPr>
                              <m:ctrlPr>
                                <a:rPr lang="es-ES" sz="2000" i="1">
                                  <a:latin typeface="Cambria Math" panose="02040503050406030204" pitchFamily="18" charset="0"/>
                                </a:rPr>
                              </m:ctrlPr>
                            </m:sSubPr>
                            <m:e>
                              <m:r>
                                <a:rPr lang="es-ES" sz="2000" i="1">
                                  <a:latin typeface="Cambria Math" panose="02040503050406030204" pitchFamily="18" charset="0"/>
                                </a:rPr>
                                <m:t>𝜕</m:t>
                              </m:r>
                              <m:r>
                                <m:rPr>
                                  <m:lit/>
                                  <m:nor/>
                                </m:rPr>
                                <a:rPr lang="en-US" sz="2000">
                                  <a:latin typeface="Times New Roman" panose="02020603050405020304" pitchFamily="18" charset="0"/>
                                  <a:cs typeface="Times New Roman" panose="02020603050405020304" pitchFamily="18" charset="0"/>
                                </a:rPr>
                                <m:t>F</m:t>
                              </m:r>
                            </m:e>
                            <m:sub>
                              <m:r>
                                <a:rPr lang="es-ES" sz="2000" i="1">
                                  <a:latin typeface="Cambria Math" panose="02040503050406030204" pitchFamily="18" charset="0"/>
                                </a:rPr>
                                <m:t>𝑑𝑖𝑓𝑓</m:t>
                              </m:r>
                            </m:sub>
                          </m:sSub>
                        </m:num>
                        <m:den>
                          <m:r>
                            <a:rPr lang="es-ES" sz="2000" i="1">
                              <a:latin typeface="Cambria Math" panose="02040503050406030204" pitchFamily="18" charset="0"/>
                            </a:rPr>
                            <m:t>𝜕</m:t>
                          </m:r>
                          <m:r>
                            <a:rPr lang="es-ES" sz="2000" i="1">
                              <a:latin typeface="Cambria Math" panose="02040503050406030204" pitchFamily="18" charset="0"/>
                            </a:rPr>
                            <m:t>𝑧</m:t>
                          </m:r>
                        </m:den>
                      </m:f>
                      <m:r>
                        <a:rPr lang="en-US" sz="2000" i="1">
                          <a:latin typeface="Cambria Math" panose="02040503050406030204" pitchFamily="18" charset="0"/>
                        </a:rPr>
                        <m:t>−</m:t>
                      </m:r>
                      <m:f>
                        <m:fPr>
                          <m:ctrlPr>
                            <a:rPr lang="es-ES" sz="2000" i="1">
                              <a:latin typeface="Cambria Math" panose="02040503050406030204" pitchFamily="18" charset="0"/>
                            </a:rPr>
                          </m:ctrlPr>
                        </m:fPr>
                        <m:num>
                          <m:sSub>
                            <m:sSubPr>
                              <m:ctrlPr>
                                <a:rPr lang="es-ES" sz="2000" i="1">
                                  <a:latin typeface="Cambria Math" panose="02040503050406030204" pitchFamily="18" charset="0"/>
                                </a:rPr>
                              </m:ctrlPr>
                            </m:sSubPr>
                            <m:e>
                              <m:r>
                                <a:rPr lang="es-ES" sz="2000" i="1">
                                  <a:latin typeface="Cambria Math" panose="02040503050406030204" pitchFamily="18" charset="0"/>
                                </a:rPr>
                                <m:t>𝜕</m:t>
                              </m:r>
                              <m:r>
                                <m:rPr>
                                  <m:lit/>
                                  <m:nor/>
                                </m:rPr>
                                <a:rPr lang="en-US" sz="2000">
                                  <a:latin typeface="Times New Roman" panose="02020603050405020304" pitchFamily="18" charset="0"/>
                                  <a:cs typeface="Times New Roman" panose="02020603050405020304" pitchFamily="18" charset="0"/>
                                </a:rPr>
                                <m:t>F</m:t>
                              </m:r>
                            </m:e>
                            <m:sub>
                              <m:r>
                                <a:rPr lang="es-ES" sz="2000" i="1">
                                  <a:latin typeface="Cambria Math" panose="02040503050406030204" pitchFamily="18" charset="0"/>
                                </a:rPr>
                                <m:t>𝑠𝑖𝑛𝑘</m:t>
                              </m:r>
                            </m:sub>
                          </m:sSub>
                        </m:num>
                        <m:den>
                          <m:r>
                            <a:rPr lang="es-ES" sz="2000" i="1">
                              <a:latin typeface="Cambria Math" panose="02040503050406030204" pitchFamily="18" charset="0"/>
                            </a:rPr>
                            <m:t>𝜕</m:t>
                          </m:r>
                          <m:r>
                            <a:rPr lang="es-ES" sz="2000" i="1">
                              <a:latin typeface="Cambria Math" panose="02040503050406030204" pitchFamily="18" charset="0"/>
                            </a:rPr>
                            <m:t>𝑧</m:t>
                          </m:r>
                        </m:den>
                      </m:f>
                      <m:r>
                        <a:rPr lang="es-ES" sz="2000" i="1">
                          <a:latin typeface="Cambria Math" panose="02040503050406030204" pitchFamily="18" charset="0"/>
                        </a:rPr>
                        <m:t> </m:t>
                      </m:r>
                      <m:d>
                        <m:dPr>
                          <m:ctrlPr>
                            <a:rPr lang="es-ES" sz="2000" i="1">
                              <a:latin typeface="Cambria Math" panose="02040503050406030204" pitchFamily="18" charset="0"/>
                            </a:rPr>
                          </m:ctrlPr>
                        </m:dPr>
                        <m:e>
                          <m:r>
                            <a:rPr lang="es-ES" sz="2000" i="1">
                              <a:latin typeface="Cambria Math" panose="02040503050406030204" pitchFamily="18" charset="0"/>
                            </a:rPr>
                            <m:t>𝑚𝑔</m:t>
                          </m:r>
                          <m:r>
                            <a:rPr lang="es-ES" sz="2000" i="1">
                              <a:latin typeface="Cambria Math" panose="02040503050406030204" pitchFamily="18" charset="0"/>
                            </a:rPr>
                            <m:t> </m:t>
                          </m:r>
                          <m:sSup>
                            <m:sSupPr>
                              <m:ctrlPr>
                                <a:rPr lang="es-ES" sz="2000" i="1">
                                  <a:latin typeface="Cambria Math" panose="02040503050406030204" pitchFamily="18" charset="0"/>
                                </a:rPr>
                              </m:ctrlPr>
                            </m:sSupPr>
                            <m:e>
                              <m:r>
                                <a:rPr lang="es-ES" sz="2000" i="1">
                                  <a:latin typeface="Cambria Math" panose="02040503050406030204" pitchFamily="18" charset="0"/>
                                </a:rPr>
                                <m:t>𝑚</m:t>
                              </m:r>
                            </m:e>
                            <m:sup>
                              <m:r>
                                <a:rPr lang="en-US" sz="2000" i="1">
                                  <a:latin typeface="Cambria Math" panose="02040503050406030204" pitchFamily="18" charset="0"/>
                                </a:rPr>
                                <m:t>−3</m:t>
                              </m:r>
                            </m:sup>
                          </m:sSup>
                          <m:sSup>
                            <m:sSupPr>
                              <m:ctrlPr>
                                <a:rPr lang="es-ES" sz="2000" i="1">
                                  <a:latin typeface="Cambria Math" panose="02040503050406030204" pitchFamily="18" charset="0"/>
                                </a:rPr>
                              </m:ctrlPr>
                            </m:sSupPr>
                            <m:e>
                              <m:r>
                                <a:rPr lang="es-ES" sz="2000" i="1">
                                  <a:latin typeface="Cambria Math" panose="02040503050406030204" pitchFamily="18" charset="0"/>
                                </a:rPr>
                                <m:t>𝑑</m:t>
                              </m:r>
                            </m:e>
                            <m:sup>
                              <m:r>
                                <a:rPr lang="en-US" sz="2000" i="1">
                                  <a:latin typeface="Cambria Math" panose="02040503050406030204" pitchFamily="18" charset="0"/>
                                </a:rPr>
                                <m:t>−1</m:t>
                              </m:r>
                            </m:sup>
                          </m:sSup>
                        </m:e>
                      </m:d>
                    </m:oMath>
                  </m:oMathPara>
                </a14:m>
                <a:endParaRPr lang="es-ES" sz="2000" dirty="0">
                  <a:latin typeface="Times New Roman" panose="02020603050405020304" pitchFamily="18" charset="0"/>
                  <a:cs typeface="Times New Roman" panose="02020603050405020304" pitchFamily="18" charset="0"/>
                </a:endParaRPr>
              </a:p>
            </p:txBody>
          </p:sp>
        </mc:Choice>
        <mc:Fallback xmlns="">
          <p:sp>
            <p:nvSpPr>
              <p:cNvPr id="5" name="CuadroTexto 4">
                <a:extLst>
                  <a:ext uri="{FF2B5EF4-FFF2-40B4-BE49-F238E27FC236}">
                    <a16:creationId xmlns:a16="http://schemas.microsoft.com/office/drawing/2014/main" id="{1F6F50F2-D100-6F42-BBBA-AA5FC7B44239}"/>
                  </a:ext>
                </a:extLst>
              </p:cNvPr>
              <p:cNvSpPr txBox="1">
                <a:spLocks noRot="1" noChangeAspect="1" noMove="1" noResize="1" noEditPoints="1" noAdjustHandles="1" noChangeArrowheads="1" noChangeShapeType="1" noTextEdit="1"/>
              </p:cNvSpPr>
              <p:nvPr/>
            </p:nvSpPr>
            <p:spPr>
              <a:xfrm>
                <a:off x="1940809" y="974348"/>
                <a:ext cx="5259197" cy="686406"/>
              </a:xfrm>
              <a:prstGeom prst="rect">
                <a:avLst/>
              </a:prstGeom>
              <a:blipFill>
                <a:blip r:embed="rId4"/>
                <a:stretch>
                  <a:fillRect b="-3636"/>
                </a:stretch>
              </a:blipFill>
            </p:spPr>
            <p:txBody>
              <a:bodyPr/>
              <a:lstStyle/>
              <a:p>
                <a:r>
                  <a:rPr lang="es-ES">
                    <a:noFill/>
                  </a:rPr>
                  <a:t> </a:t>
                </a:r>
              </a:p>
            </p:txBody>
          </p:sp>
        </mc:Fallback>
      </mc:AlternateContent>
    </p:spTree>
    <p:extLst>
      <p:ext uri="{BB962C8B-B14F-4D97-AF65-F5344CB8AC3E}">
        <p14:creationId xmlns:p14="http://schemas.microsoft.com/office/powerpoint/2010/main" val="594945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D6BB15-4601-4F42-A911-F4F1B81E228D}"/>
              </a:ext>
            </a:extLst>
          </p:cNvPr>
          <p:cNvSpPr/>
          <p:nvPr/>
        </p:nvSpPr>
        <p:spPr>
          <a:xfrm>
            <a:off x="356460" y="1190555"/>
            <a:ext cx="8493071" cy="5268430"/>
          </a:xfrm>
          <a:prstGeom prst="rect">
            <a:avLst/>
          </a:prstGeom>
        </p:spPr>
        <p:txBody>
          <a:bodyPr wrap="square">
            <a:spAutoFit/>
          </a:bodyPr>
          <a:lstStyle/>
          <a:p>
            <a:pPr marL="457200" indent="-457200" algn="just">
              <a:lnSpc>
                <a:spcPct val="150000"/>
              </a:lnSpc>
              <a:spcAft>
                <a:spcPts val="1000"/>
              </a:spcAft>
              <a:buFont typeface="+mj-lt"/>
              <a:buAutoNum type="arabicPeriod"/>
            </a:pP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To apply a pseudo-</a:t>
            </a:r>
            <a:r>
              <a:rPr lang="en-US" sz="2400" dirty="0" err="1">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Lagrangian</a:t>
            </a: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 approach to a time series of fluorescence at a fixed station to reconstruct the shape and dynamics of a chlorophyll-a patch in the </a:t>
            </a:r>
            <a:r>
              <a:rPr lang="en-US" sz="2400" dirty="0" err="1">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Ría</a:t>
            </a: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 de Vigo. </a:t>
            </a:r>
          </a:p>
          <a:p>
            <a:pPr marL="457200" indent="-457200" algn="just">
              <a:lnSpc>
                <a:spcPct val="150000"/>
              </a:lnSpc>
              <a:spcAft>
                <a:spcPts val="100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To investigate the role of internal waves on mixing, nutrient supply and phytoplankton community structure in the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Ría</a:t>
            </a:r>
            <a:r>
              <a:rPr lang="en-US" sz="2400" dirty="0">
                <a:latin typeface="Times New Roman" panose="02020603050405020304" pitchFamily="18" charset="0"/>
                <a:ea typeface="Calibri" panose="020F0502020204030204" pitchFamily="34" charset="0"/>
                <a:cs typeface="Times New Roman" panose="02020603050405020304" pitchFamily="18" charset="0"/>
              </a:rPr>
              <a:t> de Vigo.</a:t>
            </a:r>
            <a:endParaRPr lang="es-ES" sz="2400" dirty="0">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50000"/>
              </a:lnSpc>
              <a:spcAft>
                <a:spcPts val="1000"/>
              </a:spcAft>
              <a:buFont typeface="+mj-lt"/>
              <a:buAutoNum type="arabicPeriod"/>
            </a:pP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To analyze the role of mixing and resource availability on the phytoplankton community structure in contrasting environments.</a:t>
            </a:r>
            <a:endParaRPr lang="es-E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1BD50541-6BE4-C441-8F68-2312D2F0A792}"/>
              </a:ext>
            </a:extLst>
          </p:cNvPr>
          <p:cNvSpPr txBox="1">
            <a:spLocks/>
          </p:cNvSpPr>
          <p:nvPr/>
        </p:nvSpPr>
        <p:spPr>
          <a:xfrm>
            <a:off x="-3175" y="6902"/>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1846788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A86B4F6-D27A-D846-BCB3-D00DF60CA733}"/>
              </a:ext>
            </a:extLst>
          </p:cNvPr>
          <p:cNvGrpSpPr/>
          <p:nvPr/>
        </p:nvGrpSpPr>
        <p:grpSpPr>
          <a:xfrm>
            <a:off x="376656" y="1768533"/>
            <a:ext cx="8390687" cy="3684616"/>
            <a:chOff x="1401706" y="3707476"/>
            <a:chExt cx="7520996" cy="3154680"/>
          </a:xfrm>
        </p:grpSpPr>
        <p:pic>
          <p:nvPicPr>
            <p:cNvPr id="2" name="Imagen 1">
              <a:extLst>
                <a:ext uri="{FF2B5EF4-FFF2-40B4-BE49-F238E27FC236}">
                  <a16:creationId xmlns:a16="http://schemas.microsoft.com/office/drawing/2014/main" id="{09E07970-6921-0848-A8B7-37C8EA9A9561}"/>
                </a:ext>
              </a:extLst>
            </p:cNvPr>
            <p:cNvPicPr/>
            <p:nvPr/>
          </p:nvPicPr>
          <p:blipFill rotWithShape="1">
            <a:blip r:embed="rId3" cstate="screen">
              <a:extLst>
                <a:ext uri="{28A0092B-C50C-407E-A947-70E740481C1C}">
                  <a14:useLocalDpi xmlns:a14="http://schemas.microsoft.com/office/drawing/2010/main"/>
                </a:ext>
              </a:extLst>
            </a:blip>
            <a:srcRect t="50000"/>
            <a:stretch/>
          </p:blipFill>
          <p:spPr bwMode="auto">
            <a:xfrm>
              <a:off x="4788131" y="3707476"/>
              <a:ext cx="4134571" cy="3154680"/>
            </a:xfrm>
            <a:prstGeom prst="rect">
              <a:avLst/>
            </a:prstGeom>
            <a:noFill/>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57CE2071-2CB1-194D-B2A4-5A2710EFC410}"/>
                </a:ext>
              </a:extLst>
            </p:cNvPr>
            <p:cNvPicPr/>
            <p:nvPr/>
          </p:nvPicPr>
          <p:blipFill rotWithShape="1">
            <a:blip r:embed="rId3" cstate="screen">
              <a:extLst>
                <a:ext uri="{28A0092B-C50C-407E-A947-70E740481C1C}">
                  <a14:useLocalDpi xmlns:a14="http://schemas.microsoft.com/office/drawing/2010/main"/>
                </a:ext>
              </a:extLst>
            </a:blip>
            <a:srcRect r="18095" b="50066"/>
            <a:stretch/>
          </p:blipFill>
          <p:spPr bwMode="auto">
            <a:xfrm>
              <a:off x="1401706" y="3709554"/>
              <a:ext cx="3386425" cy="3150524"/>
            </a:xfrm>
            <a:prstGeom prst="rect">
              <a:avLst/>
            </a:prstGeom>
            <a:noFill/>
            <a:ln>
              <a:noFill/>
            </a:ln>
            <a:extLst>
              <a:ext uri="{53640926-AAD7-44D8-BBD7-CCE9431645EC}">
                <a14:shadowObscured xmlns:a14="http://schemas.microsoft.com/office/drawing/2010/main"/>
              </a:ext>
            </a:extLst>
          </p:spPr>
        </p:pic>
      </p:grpSp>
      <p:sp>
        <p:nvSpPr>
          <p:cNvPr id="8" name="Título 1">
            <a:extLst>
              <a:ext uri="{FF2B5EF4-FFF2-40B4-BE49-F238E27FC236}">
                <a16:creationId xmlns:a16="http://schemas.microsoft.com/office/drawing/2014/main" id="{E81443E4-7214-754D-B813-2C9793D8A464}"/>
              </a:ext>
            </a:extLst>
          </p:cNvPr>
          <p:cNvSpPr txBox="1">
            <a:spLocks/>
          </p:cNvSpPr>
          <p:nvPr/>
        </p:nvSpPr>
        <p:spPr>
          <a:xfrm>
            <a:off x="-3175" y="6902"/>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Internal waves energy for 2008-2011 summer months</a:t>
            </a:r>
          </a:p>
        </p:txBody>
      </p:sp>
    </p:spTree>
    <p:extLst>
      <p:ext uri="{BB962C8B-B14F-4D97-AF65-F5344CB8AC3E}">
        <p14:creationId xmlns:p14="http://schemas.microsoft.com/office/powerpoint/2010/main" val="1850051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Proyectos\CHAOS\Datos\Wire-Walker\wirewalker_paper.tif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504" b="19068"/>
          <a:stretch/>
        </p:blipFill>
        <p:spPr bwMode="auto">
          <a:xfrm>
            <a:off x="611560" y="1596190"/>
            <a:ext cx="7920880" cy="4204607"/>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A95B06DD-6BE6-B646-82FD-9D256C199DCF}"/>
              </a:ext>
            </a:extLst>
          </p:cNvPr>
          <p:cNvSpPr txBox="1">
            <a:spLocks/>
          </p:cNvSpPr>
          <p:nvPr/>
        </p:nvSpPr>
        <p:spPr>
          <a:xfrm>
            <a:off x="-3175" y="6902"/>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Temperature and </a:t>
            </a:r>
            <a:r>
              <a:rPr lang="en-US" sz="2800" b="1" dirty="0" err="1">
                <a:solidFill>
                  <a:schemeClr val="bg1"/>
                </a:solidFill>
                <a:latin typeface="Times New Roman" panose="02020603050405020304" pitchFamily="18" charset="0"/>
                <a:cs typeface="Times New Roman" panose="02020603050405020304" pitchFamily="18" charset="0"/>
              </a:rPr>
              <a:t>Chl</a:t>
            </a:r>
            <a:r>
              <a:rPr lang="en-US" sz="2800" b="1" dirty="0">
                <a:solidFill>
                  <a:schemeClr val="bg1"/>
                </a:solidFill>
                <a:latin typeface="Times New Roman" panose="02020603050405020304" pitchFamily="18" charset="0"/>
                <a:cs typeface="Times New Roman" panose="02020603050405020304" pitchFamily="18" charset="0"/>
              </a:rPr>
              <a:t>-a spring-neap tides August 2013 </a:t>
            </a:r>
          </a:p>
        </p:txBody>
      </p:sp>
    </p:spTree>
    <p:extLst>
      <p:ext uri="{BB962C8B-B14F-4D97-AF65-F5344CB8AC3E}">
        <p14:creationId xmlns:p14="http://schemas.microsoft.com/office/powerpoint/2010/main" val="401103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155FBFA-CCE1-8047-B425-4431A3E18C79}"/>
              </a:ext>
            </a:extLst>
          </p:cNvPr>
          <p:cNvPicPr/>
          <p:nvPr/>
        </p:nvPicPr>
        <p:blipFill>
          <a:blip r:embed="rId3"/>
          <a:stretch>
            <a:fillRect/>
          </a:stretch>
        </p:blipFill>
        <p:spPr>
          <a:xfrm>
            <a:off x="2107406" y="1643221"/>
            <a:ext cx="4929187" cy="3786030"/>
          </a:xfrm>
          <a:prstGeom prst="rect">
            <a:avLst/>
          </a:prstGeom>
        </p:spPr>
      </p:pic>
      <p:sp>
        <p:nvSpPr>
          <p:cNvPr id="4" name="Título 1">
            <a:extLst>
              <a:ext uri="{FF2B5EF4-FFF2-40B4-BE49-F238E27FC236}">
                <a16:creationId xmlns:a16="http://schemas.microsoft.com/office/drawing/2014/main" id="{D8D89256-0FCF-AD42-BE51-DD618AACEAF6}"/>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The importance of phytoplankton</a:t>
            </a:r>
          </a:p>
        </p:txBody>
      </p:sp>
      <p:sp>
        <p:nvSpPr>
          <p:cNvPr id="7" name="CuadroTexto 6">
            <a:extLst>
              <a:ext uri="{FF2B5EF4-FFF2-40B4-BE49-F238E27FC236}">
                <a16:creationId xmlns:a16="http://schemas.microsoft.com/office/drawing/2014/main" id="{BAE35D07-EA68-4349-A3BE-0864DE579C4E}"/>
              </a:ext>
            </a:extLst>
          </p:cNvPr>
          <p:cNvSpPr txBox="1"/>
          <p:nvPr/>
        </p:nvSpPr>
        <p:spPr>
          <a:xfrm>
            <a:off x="8012376" y="6529946"/>
            <a:ext cx="1088760" cy="246221"/>
          </a:xfrm>
          <a:prstGeom prst="rect">
            <a:avLst/>
          </a:prstGeom>
          <a:noFill/>
        </p:spPr>
        <p:txBody>
          <a:bodyPr wrap="none" rtlCol="0">
            <a:spAutoFit/>
          </a:bodyPr>
          <a:lstStyle/>
          <a:p>
            <a:r>
              <a:rPr lang="es-ES" sz="1000" dirty="0" err="1">
                <a:latin typeface="Times New Roman" panose="02020603050405020304" pitchFamily="18" charset="0"/>
                <a:cs typeface="Times New Roman" panose="02020603050405020304" pitchFamily="18" charset="0"/>
              </a:rPr>
              <a:t>Chisholm</a:t>
            </a:r>
            <a:r>
              <a:rPr lang="es-ES" sz="1000"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(2000)</a:t>
            </a:r>
            <a:r>
              <a:rPr lang="es-ES" sz="1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84401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51E1C183-F44A-3042-A08E-C7684AE7A480}"/>
              </a:ext>
            </a:extLst>
          </p:cNvPr>
          <p:cNvGrpSpPr/>
          <p:nvPr/>
        </p:nvGrpSpPr>
        <p:grpSpPr>
          <a:xfrm>
            <a:off x="639161" y="1442520"/>
            <a:ext cx="8258653" cy="4659342"/>
            <a:chOff x="1043608" y="1302565"/>
            <a:chExt cx="7416824" cy="3972959"/>
          </a:xfrm>
        </p:grpSpPr>
        <p:pic>
          <p:nvPicPr>
            <p:cNvPr id="2" name="Picture 2" descr="E:\Proyectos\CHAOS\Datos\Perfilador\Figuras\Kz&amp;fluxes&amp;isotherms.t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878" b="46295"/>
            <a:stretch/>
          </p:blipFill>
          <p:spPr bwMode="auto">
            <a:xfrm>
              <a:off x="1043608" y="1302565"/>
              <a:ext cx="7416824" cy="3972959"/>
            </a:xfrm>
            <a:prstGeom prst="rect">
              <a:avLst/>
            </a:prstGeom>
            <a:noFill/>
            <a:extLst>
              <a:ext uri="{909E8E84-426E-40DD-AFC4-6F175D3DCCD1}">
                <a14:hiddenFill xmlns:a14="http://schemas.microsoft.com/office/drawing/2010/main">
                  <a:solidFill>
                    <a:srgbClr val="FFFFFF"/>
                  </a:solidFill>
                </a14:hiddenFill>
              </a:ext>
            </a:extLst>
          </p:spPr>
        </p:pic>
        <p:sp>
          <p:nvSpPr>
            <p:cNvPr id="3" name="2 Elipse"/>
            <p:cNvSpPr/>
            <p:nvPr/>
          </p:nvSpPr>
          <p:spPr>
            <a:xfrm>
              <a:off x="5071716" y="2894111"/>
              <a:ext cx="448786" cy="259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3 Elipse"/>
            <p:cNvSpPr/>
            <p:nvPr/>
          </p:nvSpPr>
          <p:spPr>
            <a:xfrm>
              <a:off x="3131840" y="2859474"/>
              <a:ext cx="576064" cy="332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4 Elipse"/>
            <p:cNvSpPr/>
            <p:nvPr/>
          </p:nvSpPr>
          <p:spPr>
            <a:xfrm>
              <a:off x="6156176" y="2906555"/>
              <a:ext cx="448786" cy="259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Elipse"/>
            <p:cNvSpPr/>
            <p:nvPr/>
          </p:nvSpPr>
          <p:spPr>
            <a:xfrm>
              <a:off x="1907704" y="2833818"/>
              <a:ext cx="576064" cy="332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9" name="Título 1">
            <a:extLst>
              <a:ext uri="{FF2B5EF4-FFF2-40B4-BE49-F238E27FC236}">
                <a16:creationId xmlns:a16="http://schemas.microsoft.com/office/drawing/2014/main" id="{8A11D54A-586B-1B4D-9511-38050960074A}"/>
              </a:ext>
            </a:extLst>
          </p:cNvPr>
          <p:cNvSpPr txBox="1">
            <a:spLocks/>
          </p:cNvSpPr>
          <p:nvPr/>
        </p:nvSpPr>
        <p:spPr>
          <a:xfrm>
            <a:off x="-3175" y="6902"/>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err="1">
                <a:solidFill>
                  <a:schemeClr val="bg1"/>
                </a:solidFill>
                <a:latin typeface="Times New Roman" panose="02020603050405020304" pitchFamily="18" charset="0"/>
                <a:cs typeface="Times New Roman" panose="02020603050405020304" pitchFamily="18" charset="0"/>
              </a:rPr>
              <a:t>Kz</a:t>
            </a:r>
            <a:r>
              <a:rPr lang="en-US" sz="2800" b="1" dirty="0">
                <a:solidFill>
                  <a:schemeClr val="bg1"/>
                </a:solidFill>
                <a:latin typeface="Times New Roman" panose="02020603050405020304" pitchFamily="18" charset="0"/>
                <a:cs typeface="Times New Roman" panose="02020603050405020304" pitchFamily="18" charset="0"/>
              </a:rPr>
              <a:t> and NO</a:t>
            </a:r>
            <a:r>
              <a:rPr lang="en-US" sz="2800" b="1" baseline="-25000" dirty="0">
                <a:solidFill>
                  <a:schemeClr val="bg1"/>
                </a:solidFill>
                <a:latin typeface="Times New Roman" panose="02020603050405020304" pitchFamily="18" charset="0"/>
                <a:cs typeface="Times New Roman" panose="02020603050405020304" pitchFamily="18" charset="0"/>
              </a:rPr>
              <a:t>3</a:t>
            </a:r>
            <a:r>
              <a:rPr lang="en-US" sz="2800" b="1" baseline="30000" dirty="0">
                <a:solidFill>
                  <a:schemeClr val="bg1"/>
                </a:solidFill>
                <a:latin typeface="Times New Roman" panose="02020603050405020304" pitchFamily="18" charset="0"/>
                <a:cs typeface="Times New Roman" panose="02020603050405020304" pitchFamily="18" charset="0"/>
              </a:rPr>
              <a:t>-</a:t>
            </a:r>
            <a:r>
              <a:rPr lang="en-US" sz="2800" b="1" dirty="0">
                <a:solidFill>
                  <a:schemeClr val="bg1"/>
                </a:solidFill>
                <a:latin typeface="Times New Roman" panose="02020603050405020304" pitchFamily="18" charset="0"/>
                <a:cs typeface="Times New Roman" panose="02020603050405020304" pitchFamily="18" charset="0"/>
              </a:rPr>
              <a:t> diffusive flux spring-neap tides August 2013 </a:t>
            </a:r>
          </a:p>
        </p:txBody>
      </p:sp>
    </p:spTree>
    <p:extLst>
      <p:ext uri="{BB962C8B-B14F-4D97-AF65-F5344CB8AC3E}">
        <p14:creationId xmlns:p14="http://schemas.microsoft.com/office/powerpoint/2010/main" val="1162218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2 Tabla">
            <a:extLst>
              <a:ext uri="{FF2B5EF4-FFF2-40B4-BE49-F238E27FC236}">
                <a16:creationId xmlns:a16="http://schemas.microsoft.com/office/drawing/2014/main" id="{CE0201B0-7803-C148-9374-2AE6457BDFEC}"/>
              </a:ext>
            </a:extLst>
          </p:cNvPr>
          <p:cNvGraphicFramePr>
            <a:graphicFrameLocks noGrp="1"/>
          </p:cNvGraphicFramePr>
          <p:nvPr>
            <p:extLst>
              <p:ext uri="{D42A27DB-BD31-4B8C-83A1-F6EECF244321}">
                <p14:modId xmlns:p14="http://schemas.microsoft.com/office/powerpoint/2010/main" val="4172499410"/>
              </p:ext>
            </p:extLst>
          </p:nvPr>
        </p:nvGraphicFramePr>
        <p:xfrm>
          <a:off x="791657" y="2490563"/>
          <a:ext cx="7560686" cy="1876874"/>
        </p:xfrm>
        <a:graphic>
          <a:graphicData uri="http://schemas.openxmlformats.org/drawingml/2006/table">
            <a:tbl>
              <a:tblPr firstRow="1" bandRow="1">
                <a:tableStyleId>{5940675A-B579-460E-94D1-54222C63F5DA}</a:tableStyleId>
              </a:tblPr>
              <a:tblGrid>
                <a:gridCol w="2448272">
                  <a:extLst>
                    <a:ext uri="{9D8B030D-6E8A-4147-A177-3AD203B41FA5}">
                      <a16:colId xmlns:a16="http://schemas.microsoft.com/office/drawing/2014/main" val="20000"/>
                    </a:ext>
                  </a:extLst>
                </a:gridCol>
                <a:gridCol w="2664143">
                  <a:extLst>
                    <a:ext uri="{9D8B030D-6E8A-4147-A177-3AD203B41FA5}">
                      <a16:colId xmlns:a16="http://schemas.microsoft.com/office/drawing/2014/main" val="20001"/>
                    </a:ext>
                  </a:extLst>
                </a:gridCol>
                <a:gridCol w="2448271">
                  <a:extLst>
                    <a:ext uri="{9D8B030D-6E8A-4147-A177-3AD203B41FA5}">
                      <a16:colId xmlns:a16="http://schemas.microsoft.com/office/drawing/2014/main" val="20002"/>
                    </a:ext>
                  </a:extLst>
                </a:gridCol>
              </a:tblGrid>
              <a:tr h="319565">
                <a:tc>
                  <a:txBody>
                    <a:bodyPr/>
                    <a:lstStyle/>
                    <a:p>
                      <a:pPr algn="ctr"/>
                      <a:endParaRPr lang="en-US" sz="2000" b="1" noProof="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b="1" noProof="0" dirty="0">
                          <a:latin typeface="Times New Roman" panose="02020603050405020304" pitchFamily="18" charset="0"/>
                          <a:cs typeface="Times New Roman" panose="02020603050405020304" pitchFamily="18" charset="0"/>
                        </a:rPr>
                        <a:t>CHAOS1-Spring tides</a:t>
                      </a:r>
                    </a:p>
                  </a:txBody>
                  <a:tcPr anchor="ctr"/>
                </a:tc>
                <a:tc>
                  <a:txBody>
                    <a:bodyPr/>
                    <a:lstStyle/>
                    <a:p>
                      <a:pPr algn="ctr"/>
                      <a:r>
                        <a:rPr lang="en-US" sz="2000" b="1" noProof="0" dirty="0">
                          <a:latin typeface="Times New Roman" panose="02020603050405020304" pitchFamily="18" charset="0"/>
                          <a:cs typeface="Times New Roman" panose="02020603050405020304" pitchFamily="18" charset="0"/>
                        </a:rPr>
                        <a:t>CHAOS2-Neap tides</a:t>
                      </a:r>
                    </a:p>
                  </a:txBody>
                  <a:tcPr anchor="ctr"/>
                </a:tc>
                <a:extLst>
                  <a:ext uri="{0D108BD9-81ED-4DB2-BD59-A6C34878D82A}">
                    <a16:rowId xmlns:a16="http://schemas.microsoft.com/office/drawing/2014/main" val="10000"/>
                  </a:ext>
                </a:extLst>
              </a:tr>
              <a:tr h="740317">
                <a:tc>
                  <a:txBody>
                    <a:bodyPr/>
                    <a:lstStyle/>
                    <a:p>
                      <a:pPr algn="ctr"/>
                      <a:r>
                        <a:rPr lang="en-US" sz="2000" b="1" noProof="0" dirty="0">
                          <a:latin typeface="Times New Roman" panose="02020603050405020304" pitchFamily="18" charset="0"/>
                          <a:cs typeface="Times New Roman" panose="02020603050405020304" pitchFamily="18" charset="0"/>
                        </a:rPr>
                        <a:t>Diffusive flux</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noProof="0" dirty="0">
                          <a:latin typeface="Times New Roman" panose="02020603050405020304" pitchFamily="18" charset="0"/>
                          <a:cs typeface="Times New Roman" panose="02020603050405020304" pitchFamily="18" charset="0"/>
                        </a:rPr>
                        <a:t>(</a:t>
                      </a:r>
                      <a:r>
                        <a:rPr lang="en-US" sz="2000" baseline="0" noProof="0" dirty="0" err="1">
                          <a:latin typeface="Times New Roman" panose="02020603050405020304" pitchFamily="18" charset="0"/>
                          <a:cs typeface="Times New Roman" panose="02020603050405020304" pitchFamily="18" charset="0"/>
                        </a:rPr>
                        <a:t>mmol</a:t>
                      </a:r>
                      <a:r>
                        <a:rPr lang="en-US" sz="2000" baseline="0" noProof="0" dirty="0">
                          <a:latin typeface="Times New Roman" panose="02020603050405020304" pitchFamily="18" charset="0"/>
                          <a:cs typeface="Times New Roman" panose="02020603050405020304" pitchFamily="18" charset="0"/>
                        </a:rPr>
                        <a:t> m</a:t>
                      </a:r>
                      <a:r>
                        <a:rPr lang="en-US" sz="2000" baseline="30000" noProof="0" dirty="0">
                          <a:latin typeface="Times New Roman" panose="02020603050405020304" pitchFamily="18" charset="0"/>
                          <a:cs typeface="Times New Roman" panose="02020603050405020304" pitchFamily="18" charset="0"/>
                        </a:rPr>
                        <a:t>-2 </a:t>
                      </a:r>
                      <a:r>
                        <a:rPr lang="en-US" sz="2000" baseline="0" noProof="0" dirty="0">
                          <a:latin typeface="Times New Roman" panose="02020603050405020304" pitchFamily="18" charset="0"/>
                          <a:cs typeface="Times New Roman" panose="02020603050405020304" pitchFamily="18" charset="0"/>
                        </a:rPr>
                        <a:t>d</a:t>
                      </a:r>
                      <a:r>
                        <a:rPr lang="en-US" sz="2000" baseline="30000" noProof="0" dirty="0">
                          <a:latin typeface="Times New Roman" panose="02020603050405020304" pitchFamily="18" charset="0"/>
                          <a:cs typeface="Times New Roman" panose="02020603050405020304" pitchFamily="18" charset="0"/>
                        </a:rPr>
                        <a:t>-1</a:t>
                      </a:r>
                      <a:r>
                        <a:rPr lang="en-US" sz="2000" baseline="0" noProof="0" dirty="0">
                          <a:latin typeface="Times New Roman" panose="02020603050405020304" pitchFamily="18" charset="0"/>
                          <a:cs typeface="Times New Roman" panose="02020603050405020304" pitchFamily="18" charset="0"/>
                        </a:rPr>
                        <a:t>)</a:t>
                      </a:r>
                      <a:endParaRPr lang="en-US" sz="2000" baseline="30000" noProof="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u="none" strike="noStrike" kern="1200" baseline="0" noProof="0" dirty="0">
                          <a:latin typeface="Times New Roman" panose="02020603050405020304" pitchFamily="18" charset="0"/>
                          <a:cs typeface="Times New Roman" panose="02020603050405020304" pitchFamily="18" charset="0"/>
                        </a:rPr>
                        <a:t>35±89 </a:t>
                      </a:r>
                      <a:endParaRPr lang="en-US" sz="2000" b="1" noProof="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u="none" strike="noStrike" kern="1200" baseline="0" noProof="0" dirty="0">
                          <a:latin typeface="Times New Roman" panose="02020603050405020304" pitchFamily="18" charset="0"/>
                          <a:cs typeface="Times New Roman" panose="02020603050405020304" pitchFamily="18" charset="0"/>
                        </a:rPr>
                        <a:t>9±12 </a:t>
                      </a:r>
                      <a:endParaRPr lang="en-US" sz="2000" b="1" noProof="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740317">
                <a:tc>
                  <a:txBody>
                    <a:bodyPr/>
                    <a:lstStyle/>
                    <a:p>
                      <a:pPr algn="ctr"/>
                      <a:r>
                        <a:rPr lang="en-US" sz="2000" b="1" noProof="0" dirty="0">
                          <a:latin typeface="Times New Roman" panose="02020603050405020304" pitchFamily="18" charset="0"/>
                          <a:cs typeface="Times New Roman" panose="02020603050405020304" pitchFamily="18" charset="0"/>
                        </a:rPr>
                        <a:t>Advective flux</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noProof="0" dirty="0">
                          <a:latin typeface="Times New Roman" panose="02020603050405020304" pitchFamily="18" charset="0"/>
                          <a:cs typeface="Times New Roman" panose="02020603050405020304" pitchFamily="18" charset="0"/>
                        </a:rPr>
                        <a:t>(</a:t>
                      </a:r>
                      <a:r>
                        <a:rPr lang="en-US" sz="2000" baseline="0" noProof="0" dirty="0" err="1">
                          <a:latin typeface="Times New Roman" panose="02020603050405020304" pitchFamily="18" charset="0"/>
                          <a:cs typeface="Times New Roman" panose="02020603050405020304" pitchFamily="18" charset="0"/>
                        </a:rPr>
                        <a:t>mmol</a:t>
                      </a:r>
                      <a:r>
                        <a:rPr lang="en-US" sz="2000" baseline="0" noProof="0" dirty="0">
                          <a:latin typeface="Times New Roman" panose="02020603050405020304" pitchFamily="18" charset="0"/>
                          <a:cs typeface="Times New Roman" panose="02020603050405020304" pitchFamily="18" charset="0"/>
                        </a:rPr>
                        <a:t> m</a:t>
                      </a:r>
                      <a:r>
                        <a:rPr lang="en-US" sz="2000" baseline="30000" noProof="0" dirty="0">
                          <a:latin typeface="Times New Roman" panose="02020603050405020304" pitchFamily="18" charset="0"/>
                          <a:cs typeface="Times New Roman" panose="02020603050405020304" pitchFamily="18" charset="0"/>
                        </a:rPr>
                        <a:t>-2 </a:t>
                      </a:r>
                      <a:r>
                        <a:rPr lang="en-US" sz="2000" baseline="0" noProof="0" dirty="0">
                          <a:latin typeface="Times New Roman" panose="02020603050405020304" pitchFamily="18" charset="0"/>
                          <a:cs typeface="Times New Roman" panose="02020603050405020304" pitchFamily="18" charset="0"/>
                        </a:rPr>
                        <a:t>d</a:t>
                      </a:r>
                      <a:r>
                        <a:rPr lang="en-US" sz="2000" baseline="30000" noProof="0" dirty="0">
                          <a:latin typeface="Times New Roman" panose="02020603050405020304" pitchFamily="18" charset="0"/>
                          <a:cs typeface="Times New Roman" panose="02020603050405020304" pitchFamily="18" charset="0"/>
                        </a:rPr>
                        <a:t>-1</a:t>
                      </a:r>
                      <a:r>
                        <a:rPr lang="en-US" sz="2000" baseline="0" noProof="0" dirty="0">
                          <a:latin typeface="Times New Roman" panose="02020603050405020304" pitchFamily="18" charset="0"/>
                          <a:cs typeface="Times New Roman" panose="02020603050405020304" pitchFamily="18" charset="0"/>
                        </a:rPr>
                        <a:t>)</a:t>
                      </a:r>
                      <a:endParaRPr lang="en-US" sz="2000" baseline="30000" noProof="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u="none" strike="noStrike" kern="1200" baseline="0" noProof="0" dirty="0">
                          <a:latin typeface="Times New Roman" panose="02020603050405020304" pitchFamily="18" charset="0"/>
                          <a:cs typeface="Times New Roman" panose="02020603050405020304" pitchFamily="18" charset="0"/>
                        </a:rPr>
                        <a:t>31±50 </a:t>
                      </a:r>
                      <a:endParaRPr lang="en-US" sz="2000" b="1" noProof="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u="none" strike="noStrike" kern="1200" baseline="0" noProof="0" dirty="0">
                          <a:latin typeface="Times New Roman" panose="02020603050405020304" pitchFamily="18" charset="0"/>
                          <a:cs typeface="Times New Roman" panose="02020603050405020304" pitchFamily="18" charset="0"/>
                        </a:rPr>
                        <a:t>92±24 </a:t>
                      </a:r>
                      <a:endParaRPr lang="en-US" sz="2000" b="1" noProof="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bl>
          </a:graphicData>
        </a:graphic>
      </p:graphicFrame>
      <p:sp>
        <p:nvSpPr>
          <p:cNvPr id="3" name="Título 1">
            <a:extLst>
              <a:ext uri="{FF2B5EF4-FFF2-40B4-BE49-F238E27FC236}">
                <a16:creationId xmlns:a16="http://schemas.microsoft.com/office/drawing/2014/main" id="{59571D25-F26B-CB45-A298-6E4C3DC2A5A0}"/>
              </a:ext>
            </a:extLst>
          </p:cNvPr>
          <p:cNvSpPr txBox="1">
            <a:spLocks/>
          </p:cNvSpPr>
          <p:nvPr/>
        </p:nvSpPr>
        <p:spPr>
          <a:xfrm>
            <a:off x="-3175" y="6902"/>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NO</a:t>
            </a:r>
            <a:r>
              <a:rPr lang="en-US" sz="2800" b="1" baseline="-25000" dirty="0">
                <a:solidFill>
                  <a:schemeClr val="bg1"/>
                </a:solidFill>
                <a:latin typeface="Times New Roman" panose="02020603050405020304" pitchFamily="18" charset="0"/>
                <a:cs typeface="Times New Roman" panose="02020603050405020304" pitchFamily="18" charset="0"/>
              </a:rPr>
              <a:t>3</a:t>
            </a:r>
            <a:r>
              <a:rPr lang="en-US" sz="2800" b="1" baseline="30000" dirty="0">
                <a:solidFill>
                  <a:schemeClr val="bg1"/>
                </a:solidFill>
                <a:latin typeface="Times New Roman" panose="02020603050405020304" pitchFamily="18" charset="0"/>
                <a:cs typeface="Times New Roman" panose="02020603050405020304" pitchFamily="18" charset="0"/>
              </a:rPr>
              <a:t>-</a:t>
            </a:r>
            <a:r>
              <a:rPr lang="en-US" sz="2800" b="1" dirty="0">
                <a:solidFill>
                  <a:schemeClr val="bg1"/>
                </a:solidFill>
                <a:latin typeface="Times New Roman" panose="02020603050405020304" pitchFamily="18" charset="0"/>
                <a:cs typeface="Times New Roman" panose="02020603050405020304" pitchFamily="18" charset="0"/>
              </a:rPr>
              <a:t> availability: diffusive and advective fluxes spring-neap tides August 2013 </a:t>
            </a:r>
          </a:p>
        </p:txBody>
      </p:sp>
      <p:sp>
        <p:nvSpPr>
          <p:cNvPr id="4" name="Elipse 3">
            <a:extLst>
              <a:ext uri="{FF2B5EF4-FFF2-40B4-BE49-F238E27FC236}">
                <a16:creationId xmlns:a16="http://schemas.microsoft.com/office/drawing/2014/main" id="{C1500908-14F5-1C49-9626-26B85148B05B}"/>
              </a:ext>
            </a:extLst>
          </p:cNvPr>
          <p:cNvSpPr/>
          <p:nvPr/>
        </p:nvSpPr>
        <p:spPr>
          <a:xfrm>
            <a:off x="4069976" y="3119718"/>
            <a:ext cx="986118" cy="3092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CDB691A4-0F06-934B-99FF-B50BCA03324D}"/>
              </a:ext>
            </a:extLst>
          </p:cNvPr>
          <p:cNvSpPr/>
          <p:nvPr/>
        </p:nvSpPr>
        <p:spPr>
          <a:xfrm>
            <a:off x="914404" y="5420542"/>
            <a:ext cx="4492907" cy="646331"/>
          </a:xfrm>
          <a:prstGeom prst="rect">
            <a:avLst/>
          </a:prstGeom>
        </p:spPr>
        <p:txBody>
          <a:bodyPr wrap="square">
            <a:spAutoFit/>
          </a:bodyPr>
          <a:lstStyle/>
          <a:p>
            <a:pPr algn="ctr"/>
            <a:r>
              <a:rPr lang="es-ES" dirty="0">
                <a:latin typeface="Times New Roman" panose="02020603050405020304" pitchFamily="18" charset="0"/>
                <a:cs typeface="Times New Roman" panose="02020603050405020304" pitchFamily="18" charset="0"/>
              </a:rPr>
              <a:t>GPP </a:t>
            </a:r>
            <a:r>
              <a:rPr lang="es-ES" dirty="0" err="1">
                <a:latin typeface="Times New Roman" panose="02020603050405020304" pitchFamily="18" charset="0"/>
                <a:cs typeface="Times New Roman" panose="02020603050405020304" pitchFamily="18" charset="0"/>
              </a:rPr>
              <a:t>summer</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stratification</a:t>
            </a:r>
            <a:r>
              <a:rPr lang="es-ES" dirty="0">
                <a:latin typeface="Times New Roman" panose="02020603050405020304" pitchFamily="18" charset="0"/>
                <a:cs typeface="Times New Roman" panose="02020603050405020304" pitchFamily="18" charset="0"/>
              </a:rPr>
              <a:t>:</a:t>
            </a:r>
          </a:p>
          <a:p>
            <a:pPr algn="ctr"/>
            <a:r>
              <a:rPr lang="es-ES" dirty="0">
                <a:latin typeface="Times New Roman" panose="02020603050405020304" pitchFamily="18" charset="0"/>
                <a:cs typeface="Times New Roman" panose="02020603050405020304" pitchFamily="18" charset="0"/>
              </a:rPr>
              <a:t> 5051 mg C m</a:t>
            </a:r>
            <a:r>
              <a:rPr lang="es-ES" baseline="30000" dirty="0">
                <a:latin typeface="Times New Roman" panose="02020603050405020304" pitchFamily="18" charset="0"/>
                <a:cs typeface="Times New Roman" panose="02020603050405020304" pitchFamily="18" charset="0"/>
              </a:rPr>
              <a:t>-2</a:t>
            </a:r>
            <a:r>
              <a:rPr lang="es-ES" dirty="0">
                <a:latin typeface="Times New Roman" panose="02020603050405020304" pitchFamily="18" charset="0"/>
                <a:cs typeface="Times New Roman" panose="02020603050405020304" pitchFamily="18" charset="0"/>
              </a:rPr>
              <a:t> d</a:t>
            </a:r>
            <a:r>
              <a:rPr lang="es-ES" baseline="30000" dirty="0">
                <a:latin typeface="Times New Roman" panose="02020603050405020304" pitchFamily="18" charset="0"/>
                <a:cs typeface="Times New Roman" panose="02020603050405020304" pitchFamily="18" charset="0"/>
              </a:rPr>
              <a:t>-1 </a:t>
            </a:r>
            <a:r>
              <a:rPr lang="es-ES" dirty="0">
                <a:latin typeface="Times New Roman" panose="02020603050405020304" pitchFamily="18" charset="0"/>
                <a:cs typeface="Times New Roman" panose="02020603050405020304" pitchFamily="18" charset="0"/>
              </a:rPr>
              <a:t>(Marañón et al. 2004)</a:t>
            </a:r>
          </a:p>
        </p:txBody>
      </p:sp>
      <p:sp>
        <p:nvSpPr>
          <p:cNvPr id="6" name="CuadroTexto 5">
            <a:extLst>
              <a:ext uri="{FF2B5EF4-FFF2-40B4-BE49-F238E27FC236}">
                <a16:creationId xmlns:a16="http://schemas.microsoft.com/office/drawing/2014/main" id="{14722707-0633-5047-A8DE-43AEE5DFDD6B}"/>
              </a:ext>
            </a:extLst>
          </p:cNvPr>
          <p:cNvSpPr txBox="1"/>
          <p:nvPr/>
        </p:nvSpPr>
        <p:spPr>
          <a:xfrm>
            <a:off x="7279337" y="5555286"/>
            <a:ext cx="75303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s-ES" sz="2000" b="1" dirty="0"/>
              <a:t>50 % ﻿﻿</a:t>
            </a:r>
          </a:p>
        </p:txBody>
      </p:sp>
      <p:cxnSp>
        <p:nvCxnSpPr>
          <p:cNvPr id="8" name="Conector recto de flecha 7">
            <a:extLst>
              <a:ext uri="{FF2B5EF4-FFF2-40B4-BE49-F238E27FC236}">
                <a16:creationId xmlns:a16="http://schemas.microsoft.com/office/drawing/2014/main" id="{2BFB25E5-04E2-2144-901B-A48305EAB67D}"/>
              </a:ext>
            </a:extLst>
          </p:cNvPr>
          <p:cNvCxnSpPr>
            <a:cxnSpLocks/>
          </p:cNvCxnSpPr>
          <p:nvPr/>
        </p:nvCxnSpPr>
        <p:spPr>
          <a:xfrm>
            <a:off x="5407311" y="5743707"/>
            <a:ext cx="15456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a:extLst>
              <a:ext uri="{FF2B5EF4-FFF2-40B4-BE49-F238E27FC236}">
                <a16:creationId xmlns:a16="http://schemas.microsoft.com/office/drawing/2014/main" id="{6134816F-1D5C-5041-B89F-F8412C9A0B4B}"/>
              </a:ext>
            </a:extLst>
          </p:cNvPr>
          <p:cNvCxnSpPr>
            <a:cxnSpLocks/>
            <a:stCxn id="4" idx="4"/>
          </p:cNvCxnSpPr>
          <p:nvPr/>
        </p:nvCxnSpPr>
        <p:spPr>
          <a:xfrm>
            <a:off x="4563035" y="3429000"/>
            <a:ext cx="2389895" cy="19915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699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royectos\CHAOS\Datos\Taxonomia\IEO Vigo\Figuras\Figure_xx_nMD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84" y="1778304"/>
            <a:ext cx="4151824" cy="36905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royectos\CHAOS\Datos\Taxonomia\IEO Vigo\Figuras\Figure_xx_disimilarities.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56538" y="2827004"/>
            <a:ext cx="5170146" cy="1903258"/>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09E4FA37-4B24-9342-82BE-D05847E6A784}"/>
              </a:ext>
            </a:extLst>
          </p:cNvPr>
          <p:cNvSpPr txBox="1">
            <a:spLocks/>
          </p:cNvSpPr>
          <p:nvPr/>
        </p:nvSpPr>
        <p:spPr>
          <a:xfrm>
            <a:off x="-3175" y="6902"/>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Phytoplankton community spring-neap tides August 2013 </a:t>
            </a:r>
          </a:p>
        </p:txBody>
      </p:sp>
    </p:spTree>
    <p:extLst>
      <p:ext uri="{BB962C8B-B14F-4D97-AF65-F5344CB8AC3E}">
        <p14:creationId xmlns:p14="http://schemas.microsoft.com/office/powerpoint/2010/main" val="4145600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D6BB15-4601-4F42-A911-F4F1B81E228D}"/>
              </a:ext>
            </a:extLst>
          </p:cNvPr>
          <p:cNvSpPr/>
          <p:nvPr/>
        </p:nvSpPr>
        <p:spPr>
          <a:xfrm>
            <a:off x="356460" y="1190555"/>
            <a:ext cx="8493071" cy="5268430"/>
          </a:xfrm>
          <a:prstGeom prst="rect">
            <a:avLst/>
          </a:prstGeom>
        </p:spPr>
        <p:txBody>
          <a:bodyPr wrap="square">
            <a:spAutoFit/>
          </a:bodyPr>
          <a:lstStyle/>
          <a:p>
            <a:pPr marL="457200" indent="-457200" algn="just">
              <a:lnSpc>
                <a:spcPct val="150000"/>
              </a:lnSpc>
              <a:spcAft>
                <a:spcPts val="1000"/>
              </a:spcAft>
              <a:buFont typeface="+mj-lt"/>
              <a:buAutoNum type="arabicPeriod"/>
            </a:pP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To apply a pseudo-</a:t>
            </a:r>
            <a:r>
              <a:rPr lang="en-US" sz="2400" dirty="0" err="1">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Lagrangian</a:t>
            </a: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 approach to a time series of fluorescence at a fixed station to reconstruct the shape and dynamics of a chlorophyll-a patch in the </a:t>
            </a:r>
            <a:r>
              <a:rPr lang="en-US" sz="2400" dirty="0" err="1">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Ría</a:t>
            </a: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 de Vigo. </a:t>
            </a:r>
          </a:p>
          <a:p>
            <a:pPr marL="457200" indent="-457200" algn="just">
              <a:lnSpc>
                <a:spcPct val="150000"/>
              </a:lnSpc>
              <a:spcAft>
                <a:spcPts val="1000"/>
              </a:spcAft>
              <a:buFont typeface="+mj-lt"/>
              <a:buAutoNum type="arabicPeriod"/>
            </a:pP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To investigate the role of internal waves on mixing, nutrient supply and phytoplankton community structure in the </a:t>
            </a:r>
            <a:r>
              <a:rPr lang="en-US" sz="2400" dirty="0" err="1">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Ría</a:t>
            </a:r>
            <a:r>
              <a:rPr lang="en-U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rPr>
              <a:t> de Vigo.</a:t>
            </a:r>
            <a:endParaRPr lang="es-ES" sz="2400" dirty="0">
              <a:solidFill>
                <a:schemeClr val="bg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50000"/>
              </a:lnSpc>
              <a:spcAft>
                <a:spcPts val="100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To analyze the role of mixing and resource availability on the phytoplankton community structure in contrasting environments.</a:t>
            </a:r>
            <a:endParaRPr lang="es-E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1BD50541-6BE4-C441-8F68-2312D2F0A792}"/>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1881169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9D8A93-7CBD-E940-AE43-4FEFB30FFB2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870392" y="1119847"/>
            <a:ext cx="5403215" cy="5421630"/>
          </a:xfrm>
          <a:prstGeom prst="rect">
            <a:avLst/>
          </a:prstGeom>
          <a:noFill/>
          <a:ln>
            <a:noFill/>
          </a:ln>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F9F5B8AB-6069-2246-A38C-EA139A1124A9}"/>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Comparing 3 contrasting environments</a:t>
            </a:r>
          </a:p>
        </p:txBody>
      </p:sp>
    </p:spTree>
    <p:extLst>
      <p:ext uri="{BB962C8B-B14F-4D97-AF65-F5344CB8AC3E}">
        <p14:creationId xmlns:p14="http://schemas.microsoft.com/office/powerpoint/2010/main" val="196660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B1F57BC-9E31-294B-A9A1-399A8DDFEAE1}"/>
              </a:ext>
            </a:extLst>
          </p:cNvPr>
          <p:cNvPicPr/>
          <p:nvPr/>
        </p:nvPicPr>
        <p:blipFill rotWithShape="1">
          <a:blip r:embed="rId3" cstate="screen">
            <a:extLst>
              <a:ext uri="{28A0092B-C50C-407E-A947-70E740481C1C}">
                <a14:useLocalDpi xmlns:a14="http://schemas.microsoft.com/office/drawing/2010/main"/>
              </a:ext>
            </a:extLst>
          </a:blip>
          <a:srcRect l="4388" t="5282" r="17742" b="19802"/>
          <a:stretch/>
        </p:blipFill>
        <p:spPr bwMode="auto">
          <a:xfrm>
            <a:off x="1371600" y="1330764"/>
            <a:ext cx="6805246" cy="5052451"/>
          </a:xfrm>
          <a:prstGeom prst="rect">
            <a:avLst/>
          </a:prstGeom>
          <a:noFill/>
          <a:ln>
            <a:noFill/>
          </a:ln>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627328D6-3A1F-6245-A057-2920A80BC196}"/>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schemeClr val="bg1"/>
                </a:solidFill>
                <a:latin typeface="Californian FB" panose="0207040306080B0302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Kernel density estimates for environmental regimes overlap </a:t>
            </a:r>
          </a:p>
        </p:txBody>
      </p:sp>
    </p:spTree>
    <p:extLst>
      <p:ext uri="{BB962C8B-B14F-4D97-AF65-F5344CB8AC3E}">
        <p14:creationId xmlns:p14="http://schemas.microsoft.com/office/powerpoint/2010/main" val="3559323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a:extLst>
              <a:ext uri="{FF2B5EF4-FFF2-40B4-BE49-F238E27FC236}">
                <a16:creationId xmlns:a16="http://schemas.microsoft.com/office/drawing/2014/main" id="{C87B837A-B819-E74B-B99B-1217CF6755A1}"/>
              </a:ext>
            </a:extLst>
          </p:cNvPr>
          <p:cNvSpPr txBox="1"/>
          <p:nvPr/>
        </p:nvSpPr>
        <p:spPr>
          <a:xfrm>
            <a:off x="8932985" y="4853354"/>
            <a:ext cx="184731" cy="369332"/>
          </a:xfrm>
          <a:prstGeom prst="rect">
            <a:avLst/>
          </a:prstGeom>
          <a:noFill/>
        </p:spPr>
        <p:txBody>
          <a:bodyPr wrap="none" rtlCol="0">
            <a:spAutoFit/>
          </a:bodyPr>
          <a:lstStyle/>
          <a:p>
            <a:endParaRPr lang="es-ES" dirty="0"/>
          </a:p>
        </p:txBody>
      </p:sp>
      <p:sp>
        <p:nvSpPr>
          <p:cNvPr id="24" name="CuadroTexto 23">
            <a:extLst>
              <a:ext uri="{FF2B5EF4-FFF2-40B4-BE49-F238E27FC236}">
                <a16:creationId xmlns:a16="http://schemas.microsoft.com/office/drawing/2014/main" id="{CA30DDEF-43D0-624B-99A1-FB93A4E7C88D}"/>
              </a:ext>
            </a:extLst>
          </p:cNvPr>
          <p:cNvSpPr txBox="1"/>
          <p:nvPr/>
        </p:nvSpPr>
        <p:spPr>
          <a:xfrm>
            <a:off x="8792308" y="6207369"/>
            <a:ext cx="184731" cy="369332"/>
          </a:xfrm>
          <a:prstGeom prst="rect">
            <a:avLst/>
          </a:prstGeom>
          <a:noFill/>
        </p:spPr>
        <p:txBody>
          <a:bodyPr wrap="none" rtlCol="0">
            <a:spAutoFit/>
          </a:bodyPr>
          <a:lstStyle/>
          <a:p>
            <a:endParaRPr lang="es-ES" dirty="0"/>
          </a:p>
        </p:txBody>
      </p:sp>
      <p:pic>
        <p:nvPicPr>
          <p:cNvPr id="2" name="Picture 4" descr="E:\Proyectos\Mandala Microfitoplancton\Figuras\Nueva carpeta\mandala_empty.tif">
            <a:extLst>
              <a:ext uri="{FF2B5EF4-FFF2-40B4-BE49-F238E27FC236}">
                <a16:creationId xmlns:a16="http://schemas.microsoft.com/office/drawing/2014/main" id="{995EECE9-7D70-B049-8BC9-8E16CEC42B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617" t="4921" r="13713" b="20104"/>
          <a:stretch/>
        </p:blipFill>
        <p:spPr bwMode="auto">
          <a:xfrm>
            <a:off x="1958593" y="1105263"/>
            <a:ext cx="5714297" cy="575273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149D2F3B-A212-6448-9071-F5B77057A7C2}"/>
              </a:ext>
            </a:extLst>
          </p:cNvPr>
          <p:cNvSpPr/>
          <p:nvPr/>
        </p:nvSpPr>
        <p:spPr>
          <a:xfrm>
            <a:off x="1547446" y="1460965"/>
            <a:ext cx="246185" cy="4712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2ACF0482-32C5-2647-ACB7-90C0DE819359}"/>
              </a:ext>
            </a:extLst>
          </p:cNvPr>
          <p:cNvSpPr/>
          <p:nvPr/>
        </p:nvSpPr>
        <p:spPr>
          <a:xfrm>
            <a:off x="1856962" y="1625293"/>
            <a:ext cx="94929" cy="4372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upo 5">
            <a:extLst>
              <a:ext uri="{FF2B5EF4-FFF2-40B4-BE49-F238E27FC236}">
                <a16:creationId xmlns:a16="http://schemas.microsoft.com/office/drawing/2014/main" id="{BDF3D1B0-6A5D-9142-A913-690CA8DB1FC7}"/>
              </a:ext>
            </a:extLst>
          </p:cNvPr>
          <p:cNvGrpSpPr/>
          <p:nvPr/>
        </p:nvGrpSpPr>
        <p:grpSpPr>
          <a:xfrm>
            <a:off x="1312144" y="1460964"/>
            <a:ext cx="6198524" cy="5397035"/>
            <a:chOff x="1606153" y="1055076"/>
            <a:chExt cx="6198524" cy="5397035"/>
          </a:xfrm>
        </p:grpSpPr>
        <p:pic>
          <p:nvPicPr>
            <p:cNvPr id="7" name="Imagen 6" descr="Imagen que contiene captura de pantalla&#10;&#10;Descripción generada automáticamente">
              <a:extLst>
                <a:ext uri="{FF2B5EF4-FFF2-40B4-BE49-F238E27FC236}">
                  <a16:creationId xmlns:a16="http://schemas.microsoft.com/office/drawing/2014/main" id="{4DCC432B-BB2F-BA40-AE7B-A9DD5241E163}"/>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1693443" y="1055076"/>
              <a:ext cx="467780" cy="4695093"/>
            </a:xfrm>
            <a:prstGeom prst="rect">
              <a:avLst/>
            </a:prstGeom>
          </p:spPr>
        </p:pic>
        <p:sp>
          <p:nvSpPr>
            <p:cNvPr id="8" name="Rectángulo 7">
              <a:extLst>
                <a:ext uri="{FF2B5EF4-FFF2-40B4-BE49-F238E27FC236}">
                  <a16:creationId xmlns:a16="http://schemas.microsoft.com/office/drawing/2014/main" id="{4F619329-977E-D643-88DC-E731CE8D257F}"/>
                </a:ext>
              </a:extLst>
            </p:cNvPr>
            <p:cNvSpPr/>
            <p:nvPr/>
          </p:nvSpPr>
          <p:spPr>
            <a:xfrm>
              <a:off x="1606153" y="5715000"/>
              <a:ext cx="6198524" cy="7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15" name="Imagen 14" descr="Imagen que contiene captura de pantalla&#10;&#10;Descripción generada automáticamente">
            <a:extLst>
              <a:ext uri="{FF2B5EF4-FFF2-40B4-BE49-F238E27FC236}">
                <a16:creationId xmlns:a16="http://schemas.microsoft.com/office/drawing/2014/main" id="{7BB38DC5-1CF6-3B46-B6C7-510B8A2A3DA3}"/>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3789484" y="6138476"/>
            <a:ext cx="1670539" cy="457197"/>
          </a:xfrm>
          <a:prstGeom prst="rect">
            <a:avLst/>
          </a:prstGeom>
        </p:spPr>
      </p:pic>
      <p:sp>
        <p:nvSpPr>
          <p:cNvPr id="20" name="Rectángulo 19">
            <a:extLst>
              <a:ext uri="{FF2B5EF4-FFF2-40B4-BE49-F238E27FC236}">
                <a16:creationId xmlns:a16="http://schemas.microsoft.com/office/drawing/2014/main" id="{6C46E001-4088-F445-9DBD-16799F6A735F}"/>
              </a:ext>
            </a:extLst>
          </p:cNvPr>
          <p:cNvSpPr/>
          <p:nvPr/>
        </p:nvSpPr>
        <p:spPr>
          <a:xfrm>
            <a:off x="7257158" y="1598914"/>
            <a:ext cx="94929" cy="4398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D7FFF4B6-05B5-2F44-AF9A-58EA1B40D22E}"/>
              </a:ext>
            </a:extLst>
          </p:cNvPr>
          <p:cNvSpPr/>
          <p:nvPr/>
        </p:nvSpPr>
        <p:spPr>
          <a:xfrm flipH="1" flipV="1">
            <a:off x="4448904" y="6120887"/>
            <a:ext cx="246184" cy="52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Título 1">
            <a:extLst>
              <a:ext uri="{FF2B5EF4-FFF2-40B4-BE49-F238E27FC236}">
                <a16:creationId xmlns:a16="http://schemas.microsoft.com/office/drawing/2014/main" id="{5836D993-4D3C-594F-9908-9CFB22851F08}"/>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Evaluation of </a:t>
            </a:r>
            <a:r>
              <a:rPr lang="en-US" sz="3200" b="1" dirty="0" err="1">
                <a:solidFill>
                  <a:schemeClr val="bg1"/>
                </a:solidFill>
                <a:latin typeface="Times New Roman" panose="02020603050405020304" pitchFamily="18" charset="0"/>
                <a:cs typeface="Times New Roman" panose="02020603050405020304" pitchFamily="18" charset="0"/>
              </a:rPr>
              <a:t>Margalef’s</a:t>
            </a:r>
            <a:r>
              <a:rPr lang="en-US" sz="3200" b="1" dirty="0">
                <a:solidFill>
                  <a:schemeClr val="bg1"/>
                </a:solidFill>
                <a:latin typeface="Times New Roman" panose="02020603050405020304" pitchFamily="18" charset="0"/>
                <a:cs typeface="Times New Roman" panose="02020603050405020304" pitchFamily="18" charset="0"/>
              </a:rPr>
              <a:t> mandala</a:t>
            </a:r>
          </a:p>
        </p:txBody>
      </p:sp>
    </p:spTree>
    <p:extLst>
      <p:ext uri="{BB962C8B-B14F-4D97-AF65-F5344CB8AC3E}">
        <p14:creationId xmlns:p14="http://schemas.microsoft.com/office/powerpoint/2010/main" val="3557096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65E0D8D-910A-5449-84D1-1CC8FEFA1A8F}"/>
              </a:ext>
            </a:extLst>
          </p:cNvPr>
          <p:cNvGrpSpPr/>
          <p:nvPr/>
        </p:nvGrpSpPr>
        <p:grpSpPr>
          <a:xfrm>
            <a:off x="1258337" y="1547445"/>
            <a:ext cx="6627325" cy="5152294"/>
            <a:chOff x="1373675" y="1125414"/>
            <a:chExt cx="6627325" cy="5152294"/>
          </a:xfrm>
        </p:grpSpPr>
        <p:pic>
          <p:nvPicPr>
            <p:cNvPr id="2" name="Imagen 1" descr="Imagen que contiene captura de pantalla&#10;&#10;Descripción generada automáticamente">
              <a:extLst>
                <a:ext uri="{FF2B5EF4-FFF2-40B4-BE49-F238E27FC236}">
                  <a16:creationId xmlns:a16="http://schemas.microsoft.com/office/drawing/2014/main" id="{74F5BBF4-D701-FF40-BFF4-B09EE5AAA667}"/>
                </a:ext>
              </a:extLst>
            </p:cNvPr>
            <p:cNvPicPr/>
            <p:nvPr/>
          </p:nvPicPr>
          <p:blipFill rotWithShape="1">
            <a:blip r:embed="rId3" cstate="screen">
              <a:extLst>
                <a:ext uri="{28A0092B-C50C-407E-A947-70E740481C1C}">
                  <a14:useLocalDpi xmlns:a14="http://schemas.microsoft.com/office/drawing/2010/main"/>
                </a:ext>
              </a:extLst>
            </a:blip>
            <a:srcRect t="2809" b="64648"/>
            <a:stretch/>
          </p:blipFill>
          <p:spPr>
            <a:xfrm>
              <a:off x="1373675" y="1125414"/>
              <a:ext cx="6627325" cy="4888523"/>
            </a:xfrm>
            <a:prstGeom prst="rect">
              <a:avLst/>
            </a:prstGeom>
          </p:spPr>
        </p:pic>
        <p:sp>
          <p:nvSpPr>
            <p:cNvPr id="3" name="Rectángulo 2">
              <a:extLst>
                <a:ext uri="{FF2B5EF4-FFF2-40B4-BE49-F238E27FC236}">
                  <a16:creationId xmlns:a16="http://schemas.microsoft.com/office/drawing/2014/main" id="{97B43F46-9805-774A-86D3-F104758B4768}"/>
                </a:ext>
              </a:extLst>
            </p:cNvPr>
            <p:cNvSpPr/>
            <p:nvPr/>
          </p:nvSpPr>
          <p:spPr>
            <a:xfrm>
              <a:off x="1441938" y="5644662"/>
              <a:ext cx="2286000" cy="633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 name="Título 1">
            <a:extLst>
              <a:ext uri="{FF2B5EF4-FFF2-40B4-BE49-F238E27FC236}">
                <a16:creationId xmlns:a16="http://schemas.microsoft.com/office/drawing/2014/main" id="{336AEF44-85FE-5F4F-8EF2-61F29B9A7C70}"/>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Evaluation of </a:t>
            </a:r>
            <a:r>
              <a:rPr lang="en-US" sz="3200" b="1" dirty="0" err="1">
                <a:solidFill>
                  <a:schemeClr val="bg1"/>
                </a:solidFill>
                <a:latin typeface="Times New Roman" panose="02020603050405020304" pitchFamily="18" charset="0"/>
                <a:cs typeface="Times New Roman" panose="02020603050405020304" pitchFamily="18" charset="0"/>
              </a:rPr>
              <a:t>Margalef’s</a:t>
            </a:r>
            <a:r>
              <a:rPr lang="en-US" sz="3200" b="1" dirty="0">
                <a:solidFill>
                  <a:schemeClr val="bg1"/>
                </a:solidFill>
                <a:latin typeface="Times New Roman" panose="02020603050405020304" pitchFamily="18" charset="0"/>
                <a:cs typeface="Times New Roman" panose="02020603050405020304" pitchFamily="18" charset="0"/>
              </a:rPr>
              <a:t> mandala</a:t>
            </a:r>
          </a:p>
        </p:txBody>
      </p:sp>
    </p:spTree>
    <p:extLst>
      <p:ext uri="{BB962C8B-B14F-4D97-AF65-F5344CB8AC3E}">
        <p14:creationId xmlns:p14="http://schemas.microsoft.com/office/powerpoint/2010/main" val="3737760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captura de pantalla&#10;&#10;Descripción generada automáticamente">
            <a:extLst>
              <a:ext uri="{FF2B5EF4-FFF2-40B4-BE49-F238E27FC236}">
                <a16:creationId xmlns:a16="http://schemas.microsoft.com/office/drawing/2014/main" id="{5F68FEF9-9237-8A44-9AFF-54B57D8D44ED}"/>
              </a:ext>
            </a:extLst>
          </p:cNvPr>
          <p:cNvPicPr/>
          <p:nvPr/>
        </p:nvPicPr>
        <p:blipFill rotWithShape="1">
          <a:blip r:embed="rId3" cstate="screen">
            <a:extLst>
              <a:ext uri="{28A0092B-C50C-407E-A947-70E740481C1C}">
                <a14:useLocalDpi xmlns:a14="http://schemas.microsoft.com/office/drawing/2010/main"/>
              </a:ext>
            </a:extLst>
          </a:blip>
          <a:srcRect l="1625" t="68747"/>
          <a:stretch/>
        </p:blipFill>
        <p:spPr>
          <a:xfrm>
            <a:off x="1364104" y="1484026"/>
            <a:ext cx="6523495" cy="4815142"/>
          </a:xfrm>
          <a:prstGeom prst="rect">
            <a:avLst/>
          </a:prstGeom>
        </p:spPr>
      </p:pic>
      <p:sp>
        <p:nvSpPr>
          <p:cNvPr id="3" name="Título 1">
            <a:extLst>
              <a:ext uri="{FF2B5EF4-FFF2-40B4-BE49-F238E27FC236}">
                <a16:creationId xmlns:a16="http://schemas.microsoft.com/office/drawing/2014/main" id="{88303BD9-2CA4-F245-85AA-E8C383F22654}"/>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Evaluation of </a:t>
            </a:r>
            <a:r>
              <a:rPr lang="en-US" sz="3200" b="1" dirty="0" err="1">
                <a:solidFill>
                  <a:schemeClr val="bg1"/>
                </a:solidFill>
                <a:latin typeface="Times New Roman" panose="02020603050405020304" pitchFamily="18" charset="0"/>
                <a:cs typeface="Times New Roman" panose="02020603050405020304" pitchFamily="18" charset="0"/>
              </a:rPr>
              <a:t>Margalef’s</a:t>
            </a:r>
            <a:r>
              <a:rPr lang="en-US" sz="3200" b="1" dirty="0">
                <a:solidFill>
                  <a:schemeClr val="bg1"/>
                </a:solidFill>
                <a:latin typeface="Times New Roman" panose="02020603050405020304" pitchFamily="18" charset="0"/>
                <a:cs typeface="Times New Roman" panose="02020603050405020304" pitchFamily="18" charset="0"/>
              </a:rPr>
              <a:t> mandala</a:t>
            </a:r>
          </a:p>
        </p:txBody>
      </p:sp>
    </p:spTree>
    <p:extLst>
      <p:ext uri="{BB962C8B-B14F-4D97-AF65-F5344CB8AC3E}">
        <p14:creationId xmlns:p14="http://schemas.microsoft.com/office/powerpoint/2010/main" val="2679091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C694570-7844-6E40-A3C2-54ABABE95979}"/>
              </a:ext>
            </a:extLst>
          </p:cNvPr>
          <p:cNvPicPr/>
          <p:nvPr/>
        </p:nvPicPr>
        <p:blipFill rotWithShape="1">
          <a:blip r:embed="rId3" cstate="screen">
            <a:extLst>
              <a:ext uri="{28A0092B-C50C-407E-A947-70E740481C1C}">
                <a14:useLocalDpi xmlns:a14="http://schemas.microsoft.com/office/drawing/2010/main"/>
              </a:ext>
            </a:extLst>
          </a:blip>
          <a:srcRect r="26344"/>
          <a:stretch/>
        </p:blipFill>
        <p:spPr bwMode="auto">
          <a:xfrm>
            <a:off x="1256400" y="1331081"/>
            <a:ext cx="6631200" cy="4892400"/>
          </a:xfrm>
          <a:prstGeom prst="rect">
            <a:avLst/>
          </a:prstGeom>
          <a:ln>
            <a:noFill/>
          </a:ln>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F58AF7A2-FC06-0844-BAF2-39C66CACDA96}"/>
              </a:ext>
            </a:extLst>
          </p:cNvPr>
          <p:cNvSpPr txBox="1">
            <a:spLocks/>
          </p:cNvSpPr>
          <p:nvPr/>
        </p:nvSpPr>
        <p:spPr>
          <a:xfrm>
            <a:off x="-3175" y="0"/>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Evaluation of </a:t>
            </a:r>
            <a:r>
              <a:rPr lang="en-US" sz="3200" b="1" dirty="0" err="1">
                <a:solidFill>
                  <a:schemeClr val="bg1"/>
                </a:solidFill>
                <a:latin typeface="Times New Roman" panose="02020603050405020304" pitchFamily="18" charset="0"/>
                <a:cs typeface="Times New Roman" panose="02020603050405020304" pitchFamily="18" charset="0"/>
              </a:rPr>
              <a:t>Margalef’s</a:t>
            </a:r>
            <a:r>
              <a:rPr lang="en-US" sz="3200" b="1" dirty="0">
                <a:solidFill>
                  <a:schemeClr val="bg1"/>
                </a:solidFill>
                <a:latin typeface="Times New Roman" panose="02020603050405020304" pitchFamily="18" charset="0"/>
                <a:cs typeface="Times New Roman" panose="02020603050405020304" pitchFamily="18" charset="0"/>
              </a:rPr>
              <a:t> mandala</a:t>
            </a:r>
          </a:p>
        </p:txBody>
      </p:sp>
    </p:spTree>
    <p:extLst>
      <p:ext uri="{BB962C8B-B14F-4D97-AF65-F5344CB8AC3E}">
        <p14:creationId xmlns:p14="http://schemas.microsoft.com/office/powerpoint/2010/main" val="232375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F255D922-C127-1C43-A05B-8008C4953A32}"/>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Turbulence in the ocean</a:t>
            </a:r>
          </a:p>
        </p:txBody>
      </p:sp>
      <p:pic>
        <p:nvPicPr>
          <p:cNvPr id="15" name="Imagen 14" descr="Imagen que contiene texto, mapa&#10;&#10;Descripción generada automáticamente">
            <a:extLst>
              <a:ext uri="{FF2B5EF4-FFF2-40B4-BE49-F238E27FC236}">
                <a16:creationId xmlns:a16="http://schemas.microsoft.com/office/drawing/2014/main" id="{3864B820-F49F-F345-853A-DCC296B28253}"/>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028745" y="1599088"/>
            <a:ext cx="5083333" cy="3659823"/>
          </a:xfrm>
          <a:prstGeom prst="rect">
            <a:avLst/>
          </a:prstGeom>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A7AD0267-5FCA-DA47-8AE7-DF3FDC424B5F}"/>
              </a:ext>
            </a:extLst>
          </p:cNvPr>
          <p:cNvSpPr/>
          <p:nvPr/>
        </p:nvSpPr>
        <p:spPr>
          <a:xfrm>
            <a:off x="6818676" y="6573920"/>
            <a:ext cx="2408032" cy="253916"/>
          </a:xfrm>
          <a:prstGeom prst="rect">
            <a:avLst/>
          </a:prstGeom>
        </p:spPr>
        <p:txBody>
          <a:bodyPr wrap="none">
            <a:spAutoFit/>
          </a:bodyPr>
          <a:lstStyle/>
          <a:p>
            <a:r>
              <a:rPr lang="en-US" sz="1050" dirty="0">
                <a:latin typeface="Times New Roman" panose="02020603050405020304" pitchFamily="18" charset="0"/>
                <a:ea typeface="Calibri" panose="020F0502020204030204" pitchFamily="34" charset="0"/>
              </a:rPr>
              <a:t>Modified from </a:t>
            </a:r>
            <a:r>
              <a:rPr lang="en-US" sz="1050" dirty="0" err="1">
                <a:latin typeface="Times New Roman" panose="02020603050405020304" pitchFamily="18" charset="0"/>
                <a:ea typeface="Calibri" panose="020F0502020204030204" pitchFamily="34" charset="0"/>
              </a:rPr>
              <a:t>Moum</a:t>
            </a:r>
            <a:r>
              <a:rPr lang="en-US" sz="1050" dirty="0">
                <a:latin typeface="Times New Roman" panose="02020603050405020304" pitchFamily="18" charset="0"/>
                <a:ea typeface="Calibri" panose="020F0502020204030204" pitchFamily="34" charset="0"/>
              </a:rPr>
              <a:t> and Smyth (2001)</a:t>
            </a:r>
            <a:r>
              <a:rPr lang="es-ES" sz="1050" dirty="0"/>
              <a:t> </a:t>
            </a:r>
          </a:p>
        </p:txBody>
      </p:sp>
    </p:spTree>
    <p:extLst>
      <p:ext uri="{BB962C8B-B14F-4D97-AF65-F5344CB8AC3E}">
        <p14:creationId xmlns:p14="http://schemas.microsoft.com/office/powerpoint/2010/main" val="2233279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ola grande&#10;&#10;Descripción generada automáticamente">
            <a:extLst>
              <a:ext uri="{FF2B5EF4-FFF2-40B4-BE49-F238E27FC236}">
                <a16:creationId xmlns:a16="http://schemas.microsoft.com/office/drawing/2014/main" id="{F8D3B800-8C3D-574B-B6AA-3FE64520A7C5}"/>
              </a:ext>
            </a:extLst>
          </p:cNvPr>
          <p:cNvPicPr>
            <a:picLocks noChangeAspect="1"/>
          </p:cNvPicPr>
          <p:nvPr/>
        </p:nvPicPr>
        <p:blipFill rotWithShape="1">
          <a:blip r:embed="rId3" cstate="screen">
            <a:alphaModFix amt="90000"/>
            <a:extLst>
              <a:ext uri="{BEBA8EAE-BF5A-486C-A8C5-ECC9F3942E4B}">
                <a14:imgProps xmlns:a14="http://schemas.microsoft.com/office/drawing/2010/main">
                  <a14:imgLayer r:embed="rId4">
                    <a14:imgEffect>
                      <a14:sharpenSoften amount="-35000"/>
                    </a14:imgEffect>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6B86DECA-EC15-474F-AB2A-C9BB4806411C}"/>
              </a:ext>
            </a:extLst>
          </p:cNvPr>
          <p:cNvSpPr/>
          <p:nvPr/>
        </p:nvSpPr>
        <p:spPr>
          <a:xfrm>
            <a:off x="357187" y="2896404"/>
            <a:ext cx="8658224" cy="646331"/>
          </a:xfrm>
          <a:prstGeom prst="rect">
            <a:avLst/>
          </a:prstGeom>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1309736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D7B42AF-E953-9E48-B42F-C88F7E9DCBE5}"/>
              </a:ext>
            </a:extLst>
          </p:cNvPr>
          <p:cNvSpPr/>
          <p:nvPr/>
        </p:nvSpPr>
        <p:spPr>
          <a:xfrm>
            <a:off x="162000" y="112294"/>
            <a:ext cx="8820000" cy="6618478"/>
          </a:xfrm>
          <a:prstGeom prst="rect">
            <a:avLst/>
          </a:prstGeom>
        </p:spPr>
        <p:txBody>
          <a:bodyPr wrap="square">
            <a:spAutoFit/>
          </a:bodyPr>
          <a:lstStyle/>
          <a:p>
            <a:pPr marL="342900" lvl="0" indent="-342900" algn="just">
              <a:lnSpc>
                <a:spcPct val="150000"/>
              </a:lnSpc>
              <a:spcAft>
                <a:spcPts val="0"/>
              </a:spcAft>
              <a:buFont typeface="+mj-lt"/>
              <a:buAutoNum type="arabicPeriod"/>
              <a:tabLst>
                <a:tab pos="1170305" algn="l"/>
              </a:tabLst>
            </a:pPr>
            <a:r>
              <a:rPr lang="en-US" sz="1900" dirty="0">
                <a:latin typeface="Times New Roman" panose="02020603050405020304" pitchFamily="18" charset="0"/>
                <a:ea typeface="Calibri" panose="020F0502020204030204" pitchFamily="34" charset="0"/>
                <a:cs typeface="Times New Roman" panose="02020603050405020304" pitchFamily="18" charset="0"/>
              </a:rPr>
              <a:t>A multidisciplinary approach combining Synthetic Aperture Radar (SAR) images and high-frequency observations carried out in the </a:t>
            </a:r>
            <a:r>
              <a:rPr lang="en-US" sz="1900" dirty="0" err="1">
                <a:latin typeface="Times New Roman" panose="02020603050405020304" pitchFamily="18" charset="0"/>
                <a:ea typeface="Calibri" panose="020F0502020204030204" pitchFamily="34" charset="0"/>
                <a:cs typeface="Times New Roman" panose="02020603050405020304" pitchFamily="18" charset="0"/>
              </a:rPr>
              <a:t>Ría</a:t>
            </a:r>
            <a:r>
              <a:rPr lang="en-US" sz="1900" dirty="0">
                <a:latin typeface="Times New Roman" panose="02020603050405020304" pitchFamily="18" charset="0"/>
                <a:ea typeface="Calibri" panose="020F0502020204030204" pitchFamily="34" charset="0"/>
                <a:cs typeface="Times New Roman" panose="02020603050405020304" pitchFamily="18" charset="0"/>
              </a:rPr>
              <a:t> de Vigo during summer showed that internal waves were more energetic during spring than during neap tides. </a:t>
            </a:r>
          </a:p>
          <a:p>
            <a:pPr marL="342900" lvl="0" indent="-342900" algn="just">
              <a:lnSpc>
                <a:spcPct val="150000"/>
              </a:lnSpc>
              <a:spcAft>
                <a:spcPts val="0"/>
              </a:spcAft>
              <a:buFont typeface="+mj-lt"/>
              <a:buAutoNum type="arabicPeriod"/>
              <a:tabLst>
                <a:tab pos="1170305" algn="l"/>
              </a:tabLst>
            </a:pPr>
            <a:endParaRPr lang="es-ES"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1900" dirty="0">
                <a:latin typeface="Times New Roman" panose="02020603050405020304" pitchFamily="18" charset="0"/>
                <a:ea typeface="Times New Roman" panose="02020603050405020304" pitchFamily="18" charset="0"/>
              </a:rPr>
              <a:t>Turbulent mixing was higher during spring compared to neap tides and as a result, nitrate diffusive fluxes were approximately four-fold higher (35 [17–73] mol m</a:t>
            </a:r>
            <a:r>
              <a:rPr lang="en-US" sz="1900" baseline="30000" dirty="0">
                <a:latin typeface="Times New Roman" panose="02020603050405020304" pitchFamily="18" charset="0"/>
                <a:ea typeface="Times New Roman" panose="02020603050405020304" pitchFamily="18" charset="0"/>
              </a:rPr>
              <a:t>-2</a:t>
            </a:r>
            <a:r>
              <a:rPr lang="en-US" sz="1900" dirty="0">
                <a:latin typeface="Times New Roman" panose="02020603050405020304" pitchFamily="18" charset="0"/>
                <a:ea typeface="Times New Roman" panose="02020603050405020304" pitchFamily="18" charset="0"/>
              </a:rPr>
              <a:t> d</a:t>
            </a:r>
            <a:r>
              <a:rPr lang="en-US" sz="1900" baseline="30000" dirty="0">
                <a:latin typeface="Times New Roman" panose="02020603050405020304" pitchFamily="18" charset="0"/>
                <a:ea typeface="Times New Roman" panose="02020603050405020304" pitchFamily="18" charset="0"/>
              </a:rPr>
              <a:t>-1</a:t>
            </a:r>
            <a:r>
              <a:rPr lang="en-US" sz="1900" dirty="0">
                <a:latin typeface="Times New Roman" panose="02020603050405020304" pitchFamily="18" charset="0"/>
                <a:ea typeface="Times New Roman" panose="02020603050405020304" pitchFamily="18" charset="0"/>
              </a:rPr>
              <a:t>) during spring tides. </a:t>
            </a:r>
          </a:p>
          <a:p>
            <a:pPr marL="342900" lvl="0" indent="-342900" algn="just">
              <a:lnSpc>
                <a:spcPct val="150000"/>
              </a:lnSpc>
              <a:buFont typeface="+mj-lt"/>
              <a:buAutoNum type="arabicPeriod"/>
            </a:pPr>
            <a:endParaRPr lang="es-ES" sz="1900" dirty="0">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rabicPeriod"/>
            </a:pPr>
            <a:r>
              <a:rPr lang="en-US" sz="1900" dirty="0">
                <a:latin typeface="Times New Roman" panose="02020603050405020304" pitchFamily="18" charset="0"/>
                <a:ea typeface="Times New Roman" panose="02020603050405020304" pitchFamily="18" charset="0"/>
              </a:rPr>
              <a:t>The phytoplankton community, dominated by diatoms during spring and neap tides, showed an increase in the abundance of large </a:t>
            </a:r>
            <a:r>
              <a:rPr lang="en-US" sz="1900" i="1" dirty="0" err="1">
                <a:latin typeface="Times New Roman" panose="02020603050405020304" pitchFamily="18" charset="0"/>
                <a:ea typeface="Times New Roman" panose="02020603050405020304" pitchFamily="18" charset="0"/>
              </a:rPr>
              <a:t>Chaetoceros</a:t>
            </a:r>
            <a:r>
              <a:rPr lang="en-US" sz="1900" dirty="0">
                <a:latin typeface="Times New Roman" panose="02020603050405020304" pitchFamily="18" charset="0"/>
                <a:ea typeface="Times New Roman" panose="02020603050405020304" pitchFamily="18" charset="0"/>
              </a:rPr>
              <a:t> spp. during neap tides, when nitrate availability was 50% higher due to the intensifying upwelling.</a:t>
            </a:r>
          </a:p>
          <a:p>
            <a:pPr marL="342900" lvl="0" indent="-342900" algn="just">
              <a:lnSpc>
                <a:spcPct val="150000"/>
              </a:lnSpc>
              <a:buFont typeface="+mj-lt"/>
              <a:buAutoNum type="arabicPeriod"/>
            </a:pPr>
            <a:endParaRPr lang="es-ES" sz="19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mj-lt"/>
              <a:buAutoNum type="arabicPeriod"/>
              <a:tabLst>
                <a:tab pos="1170305" algn="l"/>
              </a:tabLst>
            </a:pPr>
            <a:r>
              <a:rPr lang="en-US" sz="1900" dirty="0">
                <a:latin typeface="Times New Roman" panose="02020603050405020304" pitchFamily="18" charset="0"/>
                <a:ea typeface="Calibri" panose="020F0502020204030204" pitchFamily="34" charset="0"/>
                <a:cs typeface="Times New Roman" panose="02020603050405020304" pitchFamily="18" charset="0"/>
              </a:rPr>
              <a:t>About 50% of the primary production in the </a:t>
            </a:r>
            <a:r>
              <a:rPr lang="en-US" sz="1900" dirty="0" err="1">
                <a:latin typeface="Times New Roman" panose="02020603050405020304" pitchFamily="18" charset="0"/>
                <a:ea typeface="Calibri" panose="020F0502020204030204" pitchFamily="34" charset="0"/>
                <a:cs typeface="Times New Roman" panose="02020603050405020304" pitchFamily="18" charset="0"/>
              </a:rPr>
              <a:t>Ría</a:t>
            </a:r>
            <a:r>
              <a:rPr lang="en-US" sz="1900" dirty="0">
                <a:latin typeface="Times New Roman" panose="02020603050405020304" pitchFamily="18" charset="0"/>
                <a:ea typeface="Calibri" panose="020F0502020204030204" pitchFamily="34" charset="0"/>
                <a:cs typeface="Times New Roman" panose="02020603050405020304" pitchFamily="18" charset="0"/>
              </a:rPr>
              <a:t> de Vigo during periods of upwelling relaxation-stratification could be sustained by enhanced nitrate diffusive fluxes during spring tides. </a:t>
            </a:r>
            <a:endParaRPr lang="es-ES" sz="19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1449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20BFE38-391D-A84D-AE3C-4E26BCD21676}"/>
              </a:ext>
            </a:extLst>
          </p:cNvPr>
          <p:cNvSpPr/>
          <p:nvPr/>
        </p:nvSpPr>
        <p:spPr>
          <a:xfrm>
            <a:off x="162000" y="994070"/>
            <a:ext cx="8820000" cy="4869859"/>
          </a:xfrm>
          <a:prstGeom prst="rect">
            <a:avLst/>
          </a:prstGeom>
        </p:spPr>
        <p:txBody>
          <a:bodyPr wrap="square">
            <a:spAutoFit/>
          </a:bodyPr>
          <a:lstStyle/>
          <a:p>
            <a:pPr marL="342900" lvl="0" indent="-342900" algn="just">
              <a:lnSpc>
                <a:spcPct val="150000"/>
              </a:lnSpc>
              <a:spcAft>
                <a:spcPts val="0"/>
              </a:spcAft>
              <a:buFont typeface="+mj-lt"/>
              <a:buAutoNum type="arabicPeriod" startAt="4"/>
              <a:tabLst>
                <a:tab pos="1170305" algn="l"/>
              </a:tabLst>
            </a:pPr>
            <a:r>
              <a:rPr lang="en-US" sz="1900" dirty="0">
                <a:latin typeface="Times New Roman" panose="02020603050405020304" pitchFamily="18" charset="0"/>
                <a:ea typeface="Calibri" panose="020F0502020204030204" pitchFamily="34" charset="0"/>
                <a:cs typeface="Times New Roman" panose="02020603050405020304" pitchFamily="18" charset="0"/>
              </a:rPr>
              <a:t>By applying a pseudo-</a:t>
            </a:r>
            <a:r>
              <a:rPr lang="en-US" sz="1900" dirty="0" err="1">
                <a:latin typeface="Times New Roman" panose="02020603050405020304" pitchFamily="18" charset="0"/>
                <a:ea typeface="Calibri" panose="020F0502020204030204" pitchFamily="34" charset="0"/>
                <a:cs typeface="Times New Roman" panose="02020603050405020304" pitchFamily="18" charset="0"/>
              </a:rPr>
              <a:t>Lagrangian</a:t>
            </a:r>
            <a:r>
              <a:rPr lang="en-US" sz="1900" dirty="0">
                <a:latin typeface="Times New Roman" panose="02020603050405020304" pitchFamily="18" charset="0"/>
                <a:ea typeface="Calibri" panose="020F0502020204030204" pitchFamily="34" charset="0"/>
                <a:cs typeface="Times New Roman" panose="02020603050405020304" pitchFamily="18" charset="0"/>
              </a:rPr>
              <a:t> coordinates transformation to a time series of fluorescence at a single station, it was possible to reconstruct the shape and dynamics of a chlorophyll-a patch in the </a:t>
            </a:r>
            <a:r>
              <a:rPr lang="en-US" sz="1900" dirty="0" err="1">
                <a:latin typeface="Times New Roman" panose="02020603050405020304" pitchFamily="18" charset="0"/>
                <a:ea typeface="Calibri" panose="020F0502020204030204" pitchFamily="34" charset="0"/>
                <a:cs typeface="Times New Roman" panose="02020603050405020304" pitchFamily="18" charset="0"/>
              </a:rPr>
              <a:t>Ría</a:t>
            </a:r>
            <a:r>
              <a:rPr lang="en-US" sz="1900" dirty="0">
                <a:latin typeface="Times New Roman" panose="02020603050405020304" pitchFamily="18" charset="0"/>
                <a:ea typeface="Calibri" panose="020F0502020204030204" pitchFamily="34" charset="0"/>
                <a:cs typeface="Times New Roman" panose="02020603050405020304" pitchFamily="18" charset="0"/>
              </a:rPr>
              <a:t> de Vigo.</a:t>
            </a:r>
          </a:p>
          <a:p>
            <a:pPr marL="342900" lvl="0" indent="-342900" algn="just">
              <a:lnSpc>
                <a:spcPct val="150000"/>
              </a:lnSpc>
              <a:spcAft>
                <a:spcPts val="0"/>
              </a:spcAft>
              <a:buFont typeface="+mj-lt"/>
              <a:buAutoNum type="arabicPeriod" startAt="4"/>
              <a:tabLst>
                <a:tab pos="1170305" algn="l"/>
              </a:tabLst>
            </a:pPr>
            <a:endParaRPr lang="es-ES"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startAt="4"/>
              <a:tabLst>
                <a:tab pos="1170305" algn="l"/>
              </a:tabLst>
            </a:pPr>
            <a:r>
              <a:rPr lang="en-US" sz="1900" dirty="0">
                <a:latin typeface="Times New Roman" panose="02020603050405020304" pitchFamily="18" charset="0"/>
                <a:ea typeface="Calibri" panose="020F0502020204030204" pitchFamily="34" charset="0"/>
                <a:cs typeface="Times New Roman" panose="02020603050405020304" pitchFamily="18" charset="0"/>
              </a:rPr>
              <a:t>The shape and position of the chlorophyll-a patch, which was tilted upward toward the inner part of the </a:t>
            </a:r>
            <a:r>
              <a:rPr lang="en-US" sz="1900" dirty="0" err="1">
                <a:latin typeface="Times New Roman" panose="02020603050405020304" pitchFamily="18" charset="0"/>
                <a:ea typeface="Calibri" panose="020F0502020204030204" pitchFamily="34" charset="0"/>
                <a:cs typeface="Times New Roman" panose="02020603050405020304" pitchFamily="18" charset="0"/>
              </a:rPr>
              <a:t>Ría</a:t>
            </a:r>
            <a:r>
              <a:rPr lang="en-US" sz="1900" dirty="0">
                <a:latin typeface="Times New Roman" panose="02020603050405020304" pitchFamily="18" charset="0"/>
                <a:ea typeface="Calibri" panose="020F0502020204030204" pitchFamily="34" charset="0"/>
                <a:cs typeface="Times New Roman" panose="02020603050405020304" pitchFamily="18" charset="0"/>
              </a:rPr>
              <a:t>, were modulated by the semi-diurnal tidal currents and the bi-directional upwelling circulation. </a:t>
            </a:r>
          </a:p>
          <a:p>
            <a:pPr marL="342900" lvl="0" indent="-342900" algn="just">
              <a:lnSpc>
                <a:spcPct val="150000"/>
              </a:lnSpc>
              <a:spcAft>
                <a:spcPts val="0"/>
              </a:spcAft>
              <a:buFont typeface="+mj-lt"/>
              <a:buAutoNum type="arabicPeriod" startAt="4"/>
              <a:tabLst>
                <a:tab pos="1170305" algn="l"/>
              </a:tabLst>
            </a:pPr>
            <a:endParaRPr lang="en-US"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startAt="4"/>
              <a:tabLst>
                <a:tab pos="1170305" algn="l"/>
              </a:tabLst>
            </a:pPr>
            <a:r>
              <a:rPr lang="en-US" sz="1900" dirty="0">
                <a:latin typeface="Times New Roman" panose="02020603050405020304" pitchFamily="18" charset="0"/>
                <a:ea typeface="Calibri" panose="020F0502020204030204" pitchFamily="34" charset="0"/>
                <a:cs typeface="Times New Roman" panose="02020603050405020304" pitchFamily="18" charset="0"/>
              </a:rPr>
              <a:t>Averaged net biological production rates calculated from the pseudo-</a:t>
            </a:r>
            <a:r>
              <a:rPr lang="en-US" sz="1900" dirty="0" err="1">
                <a:latin typeface="Times New Roman" panose="02020603050405020304" pitchFamily="18" charset="0"/>
                <a:ea typeface="Calibri" panose="020F0502020204030204" pitchFamily="34" charset="0"/>
                <a:cs typeface="Times New Roman" panose="02020603050405020304" pitchFamily="18" charset="0"/>
              </a:rPr>
              <a:t>Lagrangian</a:t>
            </a:r>
            <a:r>
              <a:rPr lang="en-US" sz="1900" dirty="0">
                <a:latin typeface="Times New Roman" panose="02020603050405020304" pitchFamily="18" charset="0"/>
                <a:ea typeface="Calibri" panose="020F0502020204030204" pitchFamily="34" charset="0"/>
                <a:cs typeface="Times New Roman" panose="02020603050405020304" pitchFamily="18" charset="0"/>
              </a:rPr>
              <a:t> transformation at the chlorophyll-a maximum (0.04 ± 0.46 d</a:t>
            </a:r>
            <a:r>
              <a:rPr lang="en-US" sz="19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1900" dirty="0">
                <a:latin typeface="Times New Roman" panose="02020603050405020304" pitchFamily="18" charset="0"/>
                <a:ea typeface="Calibri" panose="020F0502020204030204" pitchFamily="34" charset="0"/>
                <a:cs typeface="Times New Roman" panose="02020603050405020304" pitchFamily="18" charset="0"/>
              </a:rPr>
              <a:t>) were comparable with surface in vitro estimates of net phytoplankton growth (0.2 ± 0.7 d</a:t>
            </a:r>
            <a:r>
              <a:rPr lang="en-US" sz="19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1900" dirty="0">
                <a:latin typeface="Times New Roman" panose="02020603050405020304" pitchFamily="18" charset="0"/>
                <a:ea typeface="Calibri" panose="020F0502020204030204" pitchFamily="34" charset="0"/>
                <a:cs typeface="Times New Roman" panose="02020603050405020304" pitchFamily="18" charset="0"/>
              </a:rPr>
              <a:t>).</a:t>
            </a:r>
            <a:endParaRPr lang="es-ES" sz="19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4304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4607766-1DF5-0E47-8306-98EAA5BC739C}"/>
              </a:ext>
            </a:extLst>
          </p:cNvPr>
          <p:cNvSpPr/>
          <p:nvPr/>
        </p:nvSpPr>
        <p:spPr>
          <a:xfrm>
            <a:off x="162000" y="917790"/>
            <a:ext cx="8820000" cy="4864152"/>
          </a:xfrm>
          <a:prstGeom prst="rect">
            <a:avLst/>
          </a:prstGeom>
        </p:spPr>
        <p:txBody>
          <a:bodyPr>
            <a:spAutoFit/>
          </a:bodyPr>
          <a:lstStyle/>
          <a:p>
            <a:pPr marL="457200" lvl="0" indent="-457200" algn="just">
              <a:lnSpc>
                <a:spcPct val="150000"/>
              </a:lnSpc>
              <a:spcAft>
                <a:spcPts val="0"/>
              </a:spcAft>
              <a:buFont typeface="+mj-lt"/>
              <a:buAutoNum type="arabicPeriod" startAt="7"/>
            </a:pPr>
            <a:r>
              <a:rPr lang="en-US" sz="1900" dirty="0" err="1">
                <a:latin typeface="Times New Roman" panose="02020603050405020304" pitchFamily="18" charset="0"/>
                <a:ea typeface="Calibri" panose="020F0502020204030204" pitchFamily="34" charset="0"/>
                <a:cs typeface="Times New Roman" panose="02020603050405020304" pitchFamily="18" charset="0"/>
              </a:rPr>
              <a:t>Margalef’s</a:t>
            </a:r>
            <a:r>
              <a:rPr lang="en-US" sz="1900" dirty="0">
                <a:latin typeface="Times New Roman" panose="02020603050405020304" pitchFamily="18" charset="0"/>
                <a:ea typeface="Calibri" panose="020F0502020204030204" pitchFamily="34" charset="0"/>
                <a:cs typeface="Times New Roman" panose="02020603050405020304" pitchFamily="18" charset="0"/>
              </a:rPr>
              <a:t> mandala was verified for the whole phytoplankton community using a</a:t>
            </a:r>
            <a:r>
              <a:rPr lang="en-US" sz="1900" b="1"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a:latin typeface="Times New Roman" panose="02020603050405020304" pitchFamily="18" charset="0"/>
                <a:ea typeface="Calibri" panose="020F0502020204030204" pitchFamily="34" charset="0"/>
                <a:cs typeface="Times New Roman" panose="02020603050405020304" pitchFamily="18" charset="0"/>
              </a:rPr>
              <a:t>large data set collected in contrasting marine environments. </a:t>
            </a:r>
          </a:p>
          <a:p>
            <a:pPr marL="457200" lvl="0" indent="-457200" algn="just">
              <a:lnSpc>
                <a:spcPct val="150000"/>
              </a:lnSpc>
              <a:spcAft>
                <a:spcPts val="0"/>
              </a:spcAft>
              <a:buFont typeface="+mj-lt"/>
              <a:buAutoNum type="arabicPeriod" startAt="7"/>
            </a:pPr>
            <a:endParaRPr lang="en-US" sz="1900" dirty="0">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50000"/>
              </a:lnSpc>
              <a:spcAft>
                <a:spcPts val="0"/>
              </a:spcAft>
              <a:buFont typeface="+mj-lt"/>
              <a:buAutoNum type="arabicPeriod" startAt="7"/>
            </a:pPr>
            <a:r>
              <a:rPr lang="en-US" sz="1900" dirty="0">
                <a:latin typeface="Times New Roman" panose="02020603050405020304" pitchFamily="18" charset="0"/>
                <a:ea typeface="Calibri" panose="020F0502020204030204" pitchFamily="34" charset="0"/>
                <a:cs typeface="Times New Roman" panose="02020603050405020304" pitchFamily="18" charset="0"/>
              </a:rPr>
              <a:t>﻿Cyanobacteria dominated at lower values of mixing and new nitrogen supply, pico- and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nanoeukaryotes</a:t>
            </a:r>
            <a:r>
              <a:rPr lang="en-US" sz="1900" dirty="0">
                <a:latin typeface="Times New Roman" panose="02020603050405020304" pitchFamily="18" charset="0"/>
                <a:ea typeface="Calibri" panose="020F0502020204030204" pitchFamily="34" charset="0"/>
                <a:cs typeface="Times New Roman" panose="02020603050405020304" pitchFamily="18" charset="0"/>
              </a:rPr>
              <a:t> were dominant across a wide range of environmental conditions, intermediate mixing and enhanced nitrogen supply was favorable for dinoflagellates, whereas diatoms, also favored by high nitrogen supply, spread across a wider range of mixing conditions.</a:t>
            </a:r>
          </a:p>
          <a:p>
            <a:pPr marL="457200" lvl="0" indent="-457200" algn="just">
              <a:lnSpc>
                <a:spcPct val="150000"/>
              </a:lnSpc>
              <a:spcAft>
                <a:spcPts val="0"/>
              </a:spcAft>
              <a:buFont typeface="+mj-lt"/>
              <a:buAutoNum type="arabicPeriod" startAt="7"/>
            </a:pPr>
            <a:endParaRPr lang="en-US" sz="1900" dirty="0">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50000"/>
              </a:lnSpc>
              <a:spcAft>
                <a:spcPts val="0"/>
              </a:spcAft>
              <a:buFont typeface="+mj-lt"/>
              <a:buAutoNum type="arabicPeriod" startAt="7"/>
            </a:pPr>
            <a:r>
              <a:rPr lang="en-US" sz="1900" dirty="0">
                <a:latin typeface="Times New Roman" panose="02020603050405020304" pitchFamily="18" charset="0"/>
                <a:ea typeface="Calibri" panose="020F0502020204030204" pitchFamily="34" charset="0"/>
                <a:cs typeface="Times New Roman" panose="02020603050405020304" pitchFamily="18" charset="0"/>
              </a:rPr>
              <a:t>Nutrient supply, rather than nutrient concentration, should be used as an indicator of nutrient availability</a:t>
            </a:r>
            <a:r>
              <a:rPr lang="es-ES" sz="19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27038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ola grande&#10;&#10;Descripción generada automáticamente">
            <a:extLst>
              <a:ext uri="{FF2B5EF4-FFF2-40B4-BE49-F238E27FC236}">
                <a16:creationId xmlns:a16="http://schemas.microsoft.com/office/drawing/2014/main" id="{F8D3B800-8C3D-574B-B6AA-3FE64520A7C5}"/>
              </a:ext>
            </a:extLst>
          </p:cNvPr>
          <p:cNvPicPr>
            <a:picLocks noChangeAspect="1"/>
          </p:cNvPicPr>
          <p:nvPr/>
        </p:nvPicPr>
        <p:blipFill rotWithShape="1">
          <a:blip r:embed="rId3" cstate="screen">
            <a:alphaModFix amt="90000"/>
            <a:extLst>
              <a:ext uri="{BEBA8EAE-BF5A-486C-A8C5-ECC9F3942E4B}">
                <a14:imgProps xmlns:a14="http://schemas.microsoft.com/office/drawing/2010/main">
                  <a14:imgLayer r:embed="rId4">
                    <a14:imgEffect>
                      <a14:sharpenSoften amount="-35000"/>
                    </a14:imgEffect>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6B86DECA-EC15-474F-AB2A-C9BB4806411C}"/>
              </a:ext>
            </a:extLst>
          </p:cNvPr>
          <p:cNvSpPr/>
          <p:nvPr/>
        </p:nvSpPr>
        <p:spPr>
          <a:xfrm>
            <a:off x="357187" y="2896404"/>
            <a:ext cx="8658224" cy="1200329"/>
          </a:xfrm>
          <a:prstGeom prst="rect">
            <a:avLst/>
          </a:prstGeom>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Thank you for your attention</a:t>
            </a:r>
          </a:p>
          <a:p>
            <a:pPr algn="ctr"/>
            <a:r>
              <a:rPr lang="en-US" sz="3600" b="1" dirty="0">
                <a:solidFill>
                  <a:schemeClr val="bg1"/>
                </a:solidFill>
                <a:latin typeface="Times New Roman" panose="02020603050405020304" pitchFamily="18" charset="0"/>
                <a:cs typeface="Times New Roman" panose="02020603050405020304" pitchFamily="18" charset="0"/>
              </a:rPr>
              <a:t>Gracias por </a:t>
            </a:r>
            <a:r>
              <a:rPr lang="en-US" sz="3600" b="1" dirty="0" err="1">
                <a:solidFill>
                  <a:schemeClr val="bg1"/>
                </a:solidFill>
                <a:latin typeface="Times New Roman" panose="02020603050405020304" pitchFamily="18" charset="0"/>
                <a:cs typeface="Times New Roman" panose="02020603050405020304" pitchFamily="18" charset="0"/>
              </a:rPr>
              <a:t>su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atención</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44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cielo, agua, exterior&#10;&#10;Descripción generada automáticamente">
            <a:extLst>
              <a:ext uri="{FF2B5EF4-FFF2-40B4-BE49-F238E27FC236}">
                <a16:creationId xmlns:a16="http://schemas.microsoft.com/office/drawing/2014/main" id="{2A18CC68-2F61-7A4D-816D-C6BF19CCEFBF}"/>
              </a:ext>
            </a:extLst>
          </p:cNvPr>
          <p:cNvPicPr/>
          <p:nvPr/>
        </p:nvPicPr>
        <p:blipFill>
          <a:blip r:embed="rId3" cstate="print">
            <a:extLst>
              <a:ext uri="{28A0092B-C50C-407E-A947-70E740481C1C}">
                <a14:useLocalDpi xmlns:a14="http://schemas.microsoft.com/office/drawing/2010/main"/>
              </a:ext>
            </a:extLst>
          </a:blip>
          <a:stretch>
            <a:fillRect/>
          </a:stretch>
        </p:blipFill>
        <p:spPr>
          <a:xfrm>
            <a:off x="5038217" y="1221263"/>
            <a:ext cx="2945448" cy="4415474"/>
          </a:xfrm>
          <a:prstGeom prst="rect">
            <a:avLst/>
          </a:prstGeom>
        </p:spPr>
      </p:pic>
      <p:sp>
        <p:nvSpPr>
          <p:cNvPr id="3" name="Título 1">
            <a:extLst>
              <a:ext uri="{FF2B5EF4-FFF2-40B4-BE49-F238E27FC236}">
                <a16:creationId xmlns:a16="http://schemas.microsoft.com/office/drawing/2014/main" id="{DBBF7003-027D-7E48-81EB-50AEDFFC7A70}"/>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Turbulence quantification</a:t>
            </a:r>
          </a:p>
        </p:txBody>
      </p:sp>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6A45C364-A3E1-0948-9332-312C700896E3}"/>
                  </a:ext>
                </a:extLst>
              </p:cNvPr>
              <p:cNvSpPr/>
              <p:nvPr/>
            </p:nvSpPr>
            <p:spPr>
              <a:xfrm>
                <a:off x="1407512" y="3119325"/>
                <a:ext cx="1685974" cy="722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panose="02040503050406030204" pitchFamily="18" charset="0"/>
                        </a:rPr>
                        <m:t>𝐾𝑧</m:t>
                      </m:r>
                      <m:r>
                        <a:rPr lang="es-ES" sz="2400">
                          <a:latin typeface="Cambria Math" panose="02040503050406030204" pitchFamily="18" charset="0"/>
                        </a:rPr>
                        <m:t>=</m:t>
                      </m:r>
                      <m:r>
                        <a:rPr lang="es-ES" sz="2400" i="1">
                          <a:latin typeface="Cambria Math" panose="02040503050406030204" pitchFamily="18" charset="0"/>
                        </a:rPr>
                        <m:t>𝑒</m:t>
                      </m:r>
                      <m:r>
                        <a:rPr lang="es-ES" sz="2400">
                          <a:latin typeface="Cambria Math" panose="02040503050406030204" pitchFamily="18" charset="0"/>
                        </a:rPr>
                        <m:t> </m:t>
                      </m:r>
                      <m:f>
                        <m:fPr>
                          <m:ctrlPr>
                            <a:rPr lang="es-ES" sz="2400" i="1">
                              <a:latin typeface="Cambria Math" panose="02040503050406030204" pitchFamily="18" charset="0"/>
                            </a:rPr>
                          </m:ctrlPr>
                        </m:fPr>
                        <m:num>
                          <m:r>
                            <a:rPr lang="es-ES" sz="2400" i="1">
                              <a:latin typeface="Cambria Math" panose="02040503050406030204" pitchFamily="18" charset="0"/>
                            </a:rPr>
                            <m:t>𝜀</m:t>
                          </m:r>
                        </m:num>
                        <m:den>
                          <m:sSup>
                            <m:sSupPr>
                              <m:ctrlPr>
                                <a:rPr lang="es-ES" sz="2400" i="1">
                                  <a:latin typeface="Cambria Math" panose="02040503050406030204" pitchFamily="18" charset="0"/>
                                </a:rPr>
                              </m:ctrlPr>
                            </m:sSupPr>
                            <m:e>
                              <m:r>
                                <a:rPr lang="es-ES" sz="2400" i="1">
                                  <a:latin typeface="Cambria Math" panose="02040503050406030204" pitchFamily="18" charset="0"/>
                                </a:rPr>
                                <m:t>𝑁</m:t>
                              </m:r>
                            </m:e>
                            <m:sup>
                              <m:r>
                                <a:rPr lang="es-ES" sz="2400">
                                  <a:latin typeface="Cambria Math" panose="02040503050406030204" pitchFamily="18" charset="0"/>
                                </a:rPr>
                                <m:t>2</m:t>
                              </m:r>
                            </m:sup>
                          </m:sSup>
                        </m:den>
                      </m:f>
                    </m:oMath>
                  </m:oMathPara>
                </a14:m>
                <a:endParaRPr lang="es-ES" sz="2400" dirty="0"/>
              </a:p>
            </p:txBody>
          </p:sp>
        </mc:Choice>
        <mc:Fallback xmlns="">
          <p:sp>
            <p:nvSpPr>
              <p:cNvPr id="5" name="Rectángulo 4">
                <a:extLst>
                  <a:ext uri="{FF2B5EF4-FFF2-40B4-BE49-F238E27FC236}">
                    <a16:creationId xmlns:a16="http://schemas.microsoft.com/office/drawing/2014/main" id="{6A45C364-A3E1-0948-9332-312C700896E3}"/>
                  </a:ext>
                </a:extLst>
              </p:cNvPr>
              <p:cNvSpPr>
                <a:spLocks noRot="1" noChangeAspect="1" noMove="1" noResize="1" noEditPoints="1" noAdjustHandles="1" noChangeArrowheads="1" noChangeShapeType="1" noTextEdit="1"/>
              </p:cNvSpPr>
              <p:nvPr/>
            </p:nvSpPr>
            <p:spPr>
              <a:xfrm>
                <a:off x="1407512" y="3119325"/>
                <a:ext cx="1685974" cy="722442"/>
              </a:xfrm>
              <a:prstGeom prst="rect">
                <a:avLst/>
              </a:prstGeom>
              <a:blipFill>
                <a:blip r:embed="rId4"/>
                <a:stretch>
                  <a:fillRect b="-517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92D5AC16-8D06-E845-BCEB-E6229240AC4D}"/>
                  </a:ext>
                </a:extLst>
              </p:cNvPr>
              <p:cNvSpPr/>
              <p:nvPr/>
            </p:nvSpPr>
            <p:spPr>
              <a:xfrm>
                <a:off x="1295974" y="4550979"/>
                <a:ext cx="1909049" cy="857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S" sz="2400" i="1">
                              <a:latin typeface="Cambria Math" panose="02040503050406030204" pitchFamily="18" charset="0"/>
                            </a:rPr>
                          </m:ctrlPr>
                        </m:sSupPr>
                        <m:e>
                          <m:r>
                            <a:rPr lang="es-ES" sz="2400" i="1">
                              <a:latin typeface="Cambria Math" panose="02040503050406030204" pitchFamily="18" charset="0"/>
                            </a:rPr>
                            <m:t>𝑁</m:t>
                          </m:r>
                        </m:e>
                        <m:sup>
                          <m:r>
                            <a:rPr lang="es-ES" sz="2400" i="0">
                              <a:latin typeface="Cambria Math" panose="02040503050406030204" pitchFamily="18" charset="0"/>
                            </a:rPr>
                            <m:t>2</m:t>
                          </m:r>
                        </m:sup>
                      </m:sSup>
                      <m:r>
                        <a:rPr lang="es-ES" sz="2400" i="0">
                          <a:latin typeface="Cambria Math" panose="02040503050406030204" pitchFamily="18" charset="0"/>
                        </a:rPr>
                        <m:t>=−</m:t>
                      </m:r>
                      <m:f>
                        <m:fPr>
                          <m:ctrlPr>
                            <a:rPr lang="es-ES" sz="2400" i="1">
                              <a:latin typeface="Cambria Math" panose="02040503050406030204" pitchFamily="18" charset="0"/>
                            </a:rPr>
                          </m:ctrlPr>
                        </m:fPr>
                        <m:num>
                          <m:r>
                            <a:rPr lang="es-ES" sz="2400" i="1">
                              <a:latin typeface="Cambria Math" panose="02040503050406030204" pitchFamily="18" charset="0"/>
                            </a:rPr>
                            <m:t>𝑔</m:t>
                          </m:r>
                        </m:num>
                        <m:den>
                          <m:r>
                            <a:rPr lang="es-ES" sz="2400" i="1">
                              <a:latin typeface="Cambria Math" panose="02040503050406030204" pitchFamily="18" charset="0"/>
                            </a:rPr>
                            <m:t>𝜌</m:t>
                          </m:r>
                        </m:den>
                      </m:f>
                      <m:f>
                        <m:fPr>
                          <m:ctrlPr>
                            <a:rPr lang="es-ES" sz="2400" i="1">
                              <a:latin typeface="Cambria Math" panose="02040503050406030204" pitchFamily="18" charset="0"/>
                            </a:rPr>
                          </m:ctrlPr>
                        </m:fPr>
                        <m:num>
                          <m:r>
                            <a:rPr lang="es-ES" sz="2400" i="0">
                              <a:latin typeface="Cambria Math" panose="02040503050406030204" pitchFamily="18" charset="0"/>
                            </a:rPr>
                            <m:t>𝜕</m:t>
                          </m:r>
                          <m:r>
                            <a:rPr lang="es-ES" sz="2400" i="1">
                              <a:latin typeface="Cambria Math" panose="02040503050406030204" pitchFamily="18" charset="0"/>
                            </a:rPr>
                            <m:t>𝜌</m:t>
                          </m:r>
                        </m:num>
                        <m:den>
                          <m:r>
                            <a:rPr lang="es-ES" sz="2400" i="0">
                              <a:latin typeface="Cambria Math" panose="02040503050406030204" pitchFamily="18" charset="0"/>
                            </a:rPr>
                            <m:t>𝜕</m:t>
                          </m:r>
                          <m:r>
                            <a:rPr lang="es-ES" sz="2400" i="1">
                              <a:latin typeface="Cambria Math" panose="02040503050406030204" pitchFamily="18" charset="0"/>
                            </a:rPr>
                            <m:t>𝑧</m:t>
                          </m:r>
                        </m:den>
                      </m:f>
                    </m:oMath>
                  </m:oMathPara>
                </a14:m>
                <a:endParaRPr lang="es-ES" sz="2400" dirty="0"/>
              </a:p>
            </p:txBody>
          </p:sp>
        </mc:Choice>
        <mc:Fallback xmlns="">
          <p:sp>
            <p:nvSpPr>
              <p:cNvPr id="6" name="Rectángulo 5">
                <a:extLst>
                  <a:ext uri="{FF2B5EF4-FFF2-40B4-BE49-F238E27FC236}">
                    <a16:creationId xmlns:a16="http://schemas.microsoft.com/office/drawing/2014/main" id="{92D5AC16-8D06-E845-BCEB-E6229240AC4D}"/>
                  </a:ext>
                </a:extLst>
              </p:cNvPr>
              <p:cNvSpPr>
                <a:spLocks noRot="1" noChangeAspect="1" noMove="1" noResize="1" noEditPoints="1" noAdjustHandles="1" noChangeArrowheads="1" noChangeShapeType="1" noTextEdit="1"/>
              </p:cNvSpPr>
              <p:nvPr/>
            </p:nvSpPr>
            <p:spPr>
              <a:xfrm>
                <a:off x="1295974" y="4550979"/>
                <a:ext cx="1909049" cy="857158"/>
              </a:xfrm>
              <a:prstGeom prst="rect">
                <a:avLst/>
              </a:prstGeom>
              <a:blipFill>
                <a:blip r:embed="rId5"/>
                <a:stretch>
                  <a:fillRect b="-579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880AB16A-2B68-FE49-AF14-C76062632C13}"/>
                  </a:ext>
                </a:extLst>
              </p:cNvPr>
              <p:cNvSpPr/>
              <p:nvPr/>
            </p:nvSpPr>
            <p:spPr>
              <a:xfrm>
                <a:off x="1295974" y="1534681"/>
                <a:ext cx="2336281" cy="875432"/>
              </a:xfrm>
              <a:prstGeom prst="rect">
                <a:avLst/>
              </a:prstGeom>
            </p:spPr>
            <p:txBody>
              <a:bodyPr wrap="none">
                <a:spAutoFit/>
              </a:bodyPr>
              <a:lstStyle/>
              <a:p>
                <a:pPr lvl="0" algn="ctr"/>
                <a14:m>
                  <m:oMathPara xmlns:m="http://schemas.openxmlformats.org/officeDocument/2006/math">
                    <m:oMathParaPr>
                      <m:jc m:val="centerGroup"/>
                    </m:oMathParaPr>
                    <m:oMath xmlns:m="http://schemas.openxmlformats.org/officeDocument/2006/math">
                      <m:r>
                        <a:rPr lang="es-ES_tradnl" altLang="es-ES" sz="2400" i="1">
                          <a:solidFill>
                            <a:prstClr val="black"/>
                          </a:solidFill>
                          <a:latin typeface="Cambria Math"/>
                          <a:ea typeface="MS PGothic" panose="020B0600070205080204" pitchFamily="34" charset="-128"/>
                          <a:sym typeface="Symbol" panose="05050102010706020507" pitchFamily="18" charset="2"/>
                        </a:rPr>
                        <m:t>ɛ</m:t>
                      </m:r>
                      <m:r>
                        <a:rPr lang="es-ES" altLang="es-ES" sz="2400" i="1">
                          <a:solidFill>
                            <a:prstClr val="black"/>
                          </a:solidFill>
                          <a:latin typeface="Cambria Math"/>
                          <a:ea typeface="MS PGothic" panose="020B0600070205080204" pitchFamily="34" charset="-128"/>
                          <a:sym typeface="Symbol" panose="05050102010706020507" pitchFamily="18" charset="2"/>
                        </a:rPr>
                        <m:t>=7,5 </m:t>
                      </m:r>
                      <m:r>
                        <m:rPr>
                          <m:sty m:val="p"/>
                        </m:rPr>
                        <a:rPr lang="el-GR" altLang="es-ES" sz="2400" i="1">
                          <a:solidFill>
                            <a:prstClr val="black"/>
                          </a:solidFill>
                          <a:latin typeface="Cambria Math"/>
                          <a:ea typeface="MS PGothic" panose="020B0600070205080204" pitchFamily="34" charset="-128"/>
                          <a:sym typeface="Symbol" panose="05050102010706020507" pitchFamily="18" charset="2"/>
                        </a:rPr>
                        <m:t>ν</m:t>
                      </m:r>
                      <m:r>
                        <a:rPr lang="es-ES" altLang="es-ES" sz="2400" i="1">
                          <a:solidFill>
                            <a:prstClr val="black"/>
                          </a:solidFill>
                          <a:latin typeface="Cambria Math"/>
                          <a:ea typeface="MS PGothic" panose="020B0600070205080204" pitchFamily="34" charset="-128"/>
                          <a:sym typeface="Symbol" panose="05050102010706020507" pitchFamily="18" charset="2"/>
                        </a:rPr>
                        <m:t> </m:t>
                      </m:r>
                      <m:sSup>
                        <m:sSupPr>
                          <m:ctrlPr>
                            <a:rPr lang="es-ES" altLang="es-ES" sz="2400" i="1">
                              <a:solidFill>
                                <a:prstClr val="black"/>
                              </a:solidFill>
                              <a:latin typeface="Cambria Math" panose="02040503050406030204" pitchFamily="18" charset="0"/>
                              <a:ea typeface="MS PGothic" panose="020B0600070205080204" pitchFamily="34" charset="-128"/>
                              <a:sym typeface="Symbol" panose="05050102010706020507" pitchFamily="18" charset="2"/>
                            </a:rPr>
                          </m:ctrlPr>
                        </m:sSupPr>
                        <m:e>
                          <m:d>
                            <m:dPr>
                              <m:ctrlPr>
                                <a:rPr lang="es-ES" altLang="es-ES" sz="2400" i="1">
                                  <a:solidFill>
                                    <a:prstClr val="black"/>
                                  </a:solidFill>
                                  <a:latin typeface="Cambria Math" panose="02040503050406030204" pitchFamily="18" charset="0"/>
                                  <a:ea typeface="MS PGothic" panose="020B0600070205080204" pitchFamily="34" charset="-128"/>
                                  <a:sym typeface="Symbol" panose="05050102010706020507" pitchFamily="18" charset="2"/>
                                </a:rPr>
                              </m:ctrlPr>
                            </m:dPr>
                            <m:e>
                              <m:f>
                                <m:fPr>
                                  <m:ctrlPr>
                                    <a:rPr lang="es-ES" altLang="es-ES" sz="2400" i="1">
                                      <a:solidFill>
                                        <a:prstClr val="black"/>
                                      </a:solidFill>
                                      <a:latin typeface="Cambria Math" panose="02040503050406030204" pitchFamily="18" charset="0"/>
                                      <a:ea typeface="MS PGothic" panose="020B0600070205080204" pitchFamily="34" charset="-128"/>
                                      <a:sym typeface="Symbol" panose="05050102010706020507" pitchFamily="18" charset="2"/>
                                    </a:rPr>
                                  </m:ctrlPr>
                                </m:fPr>
                                <m:num>
                                  <m:r>
                                    <a:rPr lang="es-ES" altLang="es-ES" sz="2400" i="1">
                                      <a:solidFill>
                                        <a:prstClr val="black"/>
                                      </a:solidFill>
                                      <a:latin typeface="Cambria Math"/>
                                      <a:ea typeface="MS PGothic" panose="020B0600070205080204" pitchFamily="34" charset="-128"/>
                                      <a:sym typeface="Symbol" panose="05050102010706020507" pitchFamily="18" charset="2"/>
                                    </a:rPr>
                                    <m:t>𝜕</m:t>
                                  </m:r>
                                  <m:r>
                                    <a:rPr lang="es-ES" altLang="es-ES" sz="2400" i="1">
                                      <a:solidFill>
                                        <a:prstClr val="black"/>
                                      </a:solidFill>
                                      <a:latin typeface="Cambria Math"/>
                                      <a:ea typeface="MS PGothic" panose="020B0600070205080204" pitchFamily="34" charset="-128"/>
                                      <a:sym typeface="Symbol" panose="05050102010706020507" pitchFamily="18" charset="2"/>
                                    </a:rPr>
                                    <m:t>𝑢</m:t>
                                  </m:r>
                                </m:num>
                                <m:den>
                                  <m:r>
                                    <a:rPr lang="es-ES" altLang="es-ES" sz="2400" i="1">
                                      <a:solidFill>
                                        <a:prstClr val="black"/>
                                      </a:solidFill>
                                      <a:latin typeface="Cambria Math"/>
                                      <a:ea typeface="MS PGothic" panose="020B0600070205080204" pitchFamily="34" charset="-128"/>
                                      <a:sym typeface="Symbol" panose="05050102010706020507" pitchFamily="18" charset="2"/>
                                    </a:rPr>
                                    <m:t>𝜕</m:t>
                                  </m:r>
                                  <m:r>
                                    <a:rPr lang="es-ES" altLang="es-ES" sz="2400" i="1">
                                      <a:solidFill>
                                        <a:prstClr val="black"/>
                                      </a:solidFill>
                                      <a:latin typeface="Cambria Math"/>
                                      <a:ea typeface="MS PGothic" panose="020B0600070205080204" pitchFamily="34" charset="-128"/>
                                      <a:sym typeface="Symbol" panose="05050102010706020507" pitchFamily="18" charset="2"/>
                                    </a:rPr>
                                    <m:t>𝑧</m:t>
                                  </m:r>
                                </m:den>
                              </m:f>
                            </m:e>
                          </m:d>
                        </m:e>
                        <m:sup>
                          <m:r>
                            <a:rPr lang="es-ES" altLang="es-ES" sz="2400" i="1">
                              <a:solidFill>
                                <a:prstClr val="black"/>
                              </a:solidFill>
                              <a:latin typeface="Cambria Math"/>
                              <a:ea typeface="MS PGothic" panose="020B0600070205080204" pitchFamily="34" charset="-128"/>
                              <a:sym typeface="Symbol" panose="05050102010706020507" pitchFamily="18" charset="2"/>
                            </a:rPr>
                            <m:t>2</m:t>
                          </m:r>
                        </m:sup>
                      </m:sSup>
                    </m:oMath>
                  </m:oMathPara>
                </a14:m>
                <a:endParaRPr lang="es-ES_tradnl" altLang="es-ES" sz="2400" dirty="0">
                  <a:solidFill>
                    <a:prstClr val="black"/>
                  </a:solidFill>
                  <a:ea typeface="MS PGothic" panose="020B0600070205080204" pitchFamily="34" charset="-128"/>
                  <a:sym typeface="Symbol" panose="05050102010706020507" pitchFamily="18" charset="2"/>
                </a:endParaRPr>
              </a:p>
            </p:txBody>
          </p:sp>
        </mc:Choice>
        <mc:Fallback xmlns="">
          <p:sp>
            <p:nvSpPr>
              <p:cNvPr id="4" name="Rectángulo 3">
                <a:extLst>
                  <a:ext uri="{FF2B5EF4-FFF2-40B4-BE49-F238E27FC236}">
                    <a16:creationId xmlns:a16="http://schemas.microsoft.com/office/drawing/2014/main" id="{880AB16A-2B68-FE49-AF14-C76062632C13}"/>
                  </a:ext>
                </a:extLst>
              </p:cNvPr>
              <p:cNvSpPr>
                <a:spLocks noRot="1" noChangeAspect="1" noMove="1" noResize="1" noEditPoints="1" noAdjustHandles="1" noChangeArrowheads="1" noChangeShapeType="1" noTextEdit="1"/>
              </p:cNvSpPr>
              <p:nvPr/>
            </p:nvSpPr>
            <p:spPr>
              <a:xfrm>
                <a:off x="1295974" y="1534681"/>
                <a:ext cx="2336281" cy="875432"/>
              </a:xfrm>
              <a:prstGeom prst="rect">
                <a:avLst/>
              </a:prstGeom>
              <a:blipFill>
                <a:blip r:embed="rId6"/>
                <a:stretch>
                  <a:fillRect b="-4286"/>
                </a:stretch>
              </a:blipFill>
            </p:spPr>
            <p:txBody>
              <a:bodyPr/>
              <a:lstStyle/>
              <a:p>
                <a:r>
                  <a:rPr lang="es-ES">
                    <a:noFill/>
                  </a:rPr>
                  <a:t> </a:t>
                </a:r>
              </a:p>
            </p:txBody>
          </p:sp>
        </mc:Fallback>
      </mc:AlternateContent>
      <p:sp>
        <p:nvSpPr>
          <p:cNvPr id="7" name="Rectángulo 6">
            <a:extLst>
              <a:ext uri="{FF2B5EF4-FFF2-40B4-BE49-F238E27FC236}">
                <a16:creationId xmlns:a16="http://schemas.microsoft.com/office/drawing/2014/main" id="{CC0122A3-6B4C-3244-9BB0-A1BA1D8D3C66}"/>
              </a:ext>
            </a:extLst>
          </p:cNvPr>
          <p:cNvSpPr/>
          <p:nvPr/>
        </p:nvSpPr>
        <p:spPr>
          <a:xfrm>
            <a:off x="5103531" y="5636737"/>
            <a:ext cx="2945448" cy="400110"/>
          </a:xfrm>
          <a:prstGeom prst="rect">
            <a:avLst/>
          </a:prstGeom>
        </p:spPr>
        <p:txBody>
          <a:bodyPr wrap="square">
            <a:spAutoFit/>
          </a:bodyPr>
          <a:lstStyle/>
          <a:p>
            <a:pPr algn="ctr"/>
            <a:r>
              <a:rPr lang="en-US" sz="1000" dirty="0">
                <a:latin typeface="Times New Roman" panose="02020603050405020304" pitchFamily="18" charset="0"/>
                <a:ea typeface="Calibri" panose="020F0502020204030204" pitchFamily="34" charset="0"/>
              </a:rPr>
              <a:t>MSS 90 multiparameter high resolution profiler (ISW </a:t>
            </a:r>
            <a:r>
              <a:rPr lang="en-US" sz="1000" dirty="0" err="1">
                <a:latin typeface="Times New Roman" panose="02020603050405020304" pitchFamily="18" charset="0"/>
                <a:ea typeface="Calibri" panose="020F0502020204030204" pitchFamily="34" charset="0"/>
              </a:rPr>
              <a:t>Wassermesstechnik</a:t>
            </a:r>
            <a:r>
              <a:rPr lang="en-US" sz="1000" dirty="0">
                <a:latin typeface="Times New Roman" panose="02020603050405020304" pitchFamily="18" charset="0"/>
                <a:ea typeface="Calibri" panose="020F0502020204030204" pitchFamily="34" charset="0"/>
              </a:rPr>
              <a:t> and Sea &amp; Sun Technology</a:t>
            </a:r>
            <a:r>
              <a:rPr lang="es-ES" sz="1000" dirty="0"/>
              <a:t>)</a:t>
            </a:r>
          </a:p>
        </p:txBody>
      </p:sp>
      <p:pic>
        <p:nvPicPr>
          <p:cNvPr id="8" name="Imagen 7">
            <a:extLst>
              <a:ext uri="{FF2B5EF4-FFF2-40B4-BE49-F238E27FC236}">
                <a16:creationId xmlns:a16="http://schemas.microsoft.com/office/drawing/2014/main" id="{850E0421-714A-8A43-B8BB-4C3A16A7BAB9}"/>
              </a:ext>
            </a:extLst>
          </p:cNvPr>
          <p:cNvPicPr>
            <a:picLocks noChangeAspect="1"/>
          </p:cNvPicPr>
          <p:nvPr/>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298881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97F7F-18BD-1840-B5CE-CC6F5A3D7031}"/>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2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Effects of turbulence on phytoplankton</a:t>
            </a:r>
          </a:p>
        </p:txBody>
      </p:sp>
      <p:graphicFrame>
        <p:nvGraphicFramePr>
          <p:cNvPr id="3" name="24 Diagrama">
            <a:extLst>
              <a:ext uri="{FF2B5EF4-FFF2-40B4-BE49-F238E27FC236}">
                <a16:creationId xmlns:a16="http://schemas.microsoft.com/office/drawing/2014/main" id="{43661CBC-8F70-6B41-8694-F268C130E958}"/>
              </a:ext>
            </a:extLst>
          </p:cNvPr>
          <p:cNvGraphicFramePr/>
          <p:nvPr>
            <p:extLst>
              <p:ext uri="{D42A27DB-BD31-4B8C-83A1-F6EECF244321}">
                <p14:modId xmlns:p14="http://schemas.microsoft.com/office/powerpoint/2010/main" val="617045799"/>
              </p:ext>
            </p:extLst>
          </p:nvPr>
        </p:nvGraphicFramePr>
        <p:xfrm>
          <a:off x="1331640" y="1628800"/>
          <a:ext cx="676636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705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C68EE4-92CA-0E42-B368-0B214E9ECF4F}"/>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6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Turbulence controls nutrient and light availability</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3" name="Imagen 6">
            <a:extLst>
              <a:ext uri="{FF2B5EF4-FFF2-40B4-BE49-F238E27FC236}">
                <a16:creationId xmlns:a16="http://schemas.microsoft.com/office/drawing/2014/main" id="{A2E14C47-D93D-3746-9A3A-46496BE14B1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71663"/>
            <a:ext cx="91440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08C949E0-DD71-9D4A-B8A9-0CEF49682B55}"/>
              </a:ext>
            </a:extLst>
          </p:cNvPr>
          <p:cNvSpPr/>
          <p:nvPr/>
        </p:nvSpPr>
        <p:spPr>
          <a:xfrm>
            <a:off x="-3175" y="3283922"/>
            <a:ext cx="9144000" cy="3605212"/>
          </a:xfrm>
          <a:prstGeom prst="rect">
            <a:avLst/>
          </a:prstGeom>
          <a:gradFill flip="none" rotWithShape="1">
            <a:gsLst>
              <a:gs pos="0">
                <a:schemeClr val="accent5">
                  <a:lumMod val="75000"/>
                </a:schemeClr>
              </a:gs>
              <a:gs pos="52000">
                <a:srgbClr val="8097C1"/>
              </a:gs>
              <a:gs pos="100000">
                <a:srgbClr val="D0D8E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Imagen 11">
            <a:extLst>
              <a:ext uri="{FF2B5EF4-FFF2-40B4-BE49-F238E27FC236}">
                <a16:creationId xmlns:a16="http://schemas.microsoft.com/office/drawing/2014/main" id="{9994C491-3481-A24B-8D81-DEEC46D26D8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54888" y="809625"/>
            <a:ext cx="10001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o 13">
            <a:extLst>
              <a:ext uri="{FF2B5EF4-FFF2-40B4-BE49-F238E27FC236}">
                <a16:creationId xmlns:a16="http://schemas.microsoft.com/office/drawing/2014/main" id="{1231EAAD-DF7F-C84C-8B30-7372F45FA7A0}"/>
              </a:ext>
            </a:extLst>
          </p:cNvPr>
          <p:cNvGrpSpPr/>
          <p:nvPr/>
        </p:nvGrpSpPr>
        <p:grpSpPr>
          <a:xfrm>
            <a:off x="3530672" y="2714866"/>
            <a:ext cx="2074598" cy="1319515"/>
            <a:chOff x="4924425" y="2781300"/>
            <a:chExt cx="2036763" cy="1384300"/>
          </a:xfrm>
        </p:grpSpPr>
        <p:pic>
          <p:nvPicPr>
            <p:cNvPr id="6" name="Imagen 5">
              <a:extLst>
                <a:ext uri="{FF2B5EF4-FFF2-40B4-BE49-F238E27FC236}">
                  <a16:creationId xmlns:a16="http://schemas.microsoft.com/office/drawing/2014/main" id="{69D584E9-84C4-5447-9218-65A527D07538}"/>
                </a:ext>
              </a:extLst>
            </p:cNvPr>
            <p:cNvPicPr>
              <a:picLocks noChangeAspect="1"/>
            </p:cNvPicPr>
            <p:nvPr/>
          </p:nvPicPr>
          <p:blipFill>
            <a:blip r:embed="rId5">
              <a:extLst>
                <a:ext uri="{28A0092B-C50C-407E-A947-70E740481C1C}">
                  <a14:useLocalDpi xmlns:a14="http://schemas.microsoft.com/office/drawing/2010/main"/>
                </a:ext>
              </a:extLst>
            </a:blip>
            <a:srcRect t="-2" b="49319"/>
            <a:stretch>
              <a:fillRect/>
            </a:stretch>
          </p:blipFill>
          <p:spPr bwMode="auto">
            <a:xfrm>
              <a:off x="4924425" y="2781300"/>
              <a:ext cx="2036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210F2CB6-C82B-6249-AF8A-D1B6AFACDC8F}"/>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4697540">
              <a:off x="6200775" y="3543300"/>
              <a:ext cx="344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78BB657C-B0CE-1443-B1C7-E92DD8C29BA9}"/>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9217486">
              <a:off x="5045075" y="3617913"/>
              <a:ext cx="9175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ángulo redondeado 8">
            <a:extLst>
              <a:ext uri="{FF2B5EF4-FFF2-40B4-BE49-F238E27FC236}">
                <a16:creationId xmlns:a16="http://schemas.microsoft.com/office/drawing/2014/main" id="{57A5E2AA-E1C2-9945-A61E-8173ED2B70C7}"/>
              </a:ext>
            </a:extLst>
          </p:cNvPr>
          <p:cNvSpPr/>
          <p:nvPr/>
        </p:nvSpPr>
        <p:spPr>
          <a:xfrm>
            <a:off x="874713" y="5988050"/>
            <a:ext cx="876300"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5">
                    <a:lumMod val="50000"/>
                  </a:schemeClr>
                </a:solidFill>
                <a:latin typeface="Californian FB" panose="0207040306080B030204" pitchFamily="18" charset="0"/>
              </a:rPr>
              <a:t>NO</a:t>
            </a:r>
            <a:r>
              <a:rPr lang="en-US" b="1" baseline="-25000" dirty="0">
                <a:solidFill>
                  <a:schemeClr val="accent5">
                    <a:lumMod val="50000"/>
                  </a:schemeClr>
                </a:solidFill>
                <a:latin typeface="Californian FB" panose="0207040306080B030204" pitchFamily="18" charset="0"/>
              </a:rPr>
              <a:t>3</a:t>
            </a:r>
            <a:r>
              <a:rPr lang="en-US" b="1" baseline="30000" dirty="0">
                <a:solidFill>
                  <a:schemeClr val="accent5">
                    <a:lumMod val="50000"/>
                  </a:schemeClr>
                </a:solidFill>
                <a:latin typeface="Times New Roman" panose="02020603050405020304" pitchFamily="18" charset="0"/>
              </a:rPr>
              <a:t>-</a:t>
            </a:r>
          </a:p>
        </p:txBody>
      </p:sp>
      <p:sp>
        <p:nvSpPr>
          <p:cNvPr id="28" name="Flecha abajo 27">
            <a:extLst>
              <a:ext uri="{FF2B5EF4-FFF2-40B4-BE49-F238E27FC236}">
                <a16:creationId xmlns:a16="http://schemas.microsoft.com/office/drawing/2014/main" id="{143AF085-6983-3840-BC46-5E871B1DE43C}"/>
              </a:ext>
            </a:extLst>
          </p:cNvPr>
          <p:cNvSpPr/>
          <p:nvPr/>
        </p:nvSpPr>
        <p:spPr>
          <a:xfrm rot="10800000">
            <a:off x="1116454" y="3012282"/>
            <a:ext cx="479869" cy="2970938"/>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450" b="1" dirty="0">
                <a:latin typeface="Californian FB" panose="0207040306080B030204" pitchFamily="18" charset="0"/>
              </a:rPr>
              <a:t>Diffusive flux</a:t>
            </a:r>
          </a:p>
        </p:txBody>
      </p:sp>
      <p:sp>
        <p:nvSpPr>
          <p:cNvPr id="30" name="Rectángulo redondeado 29">
            <a:extLst>
              <a:ext uri="{FF2B5EF4-FFF2-40B4-BE49-F238E27FC236}">
                <a16:creationId xmlns:a16="http://schemas.microsoft.com/office/drawing/2014/main" id="{09E231A5-4DA2-DD4C-94DD-D9DF1DF458CA}"/>
              </a:ext>
            </a:extLst>
          </p:cNvPr>
          <p:cNvSpPr/>
          <p:nvPr/>
        </p:nvSpPr>
        <p:spPr>
          <a:xfrm>
            <a:off x="874713" y="2478882"/>
            <a:ext cx="876300"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5">
                    <a:lumMod val="50000"/>
                  </a:schemeClr>
                </a:solidFill>
                <a:latin typeface="Californian FB" panose="0207040306080B030204" pitchFamily="18" charset="0"/>
              </a:rPr>
              <a:t>NO</a:t>
            </a:r>
            <a:r>
              <a:rPr lang="en-US" b="1" baseline="-25000" dirty="0">
                <a:solidFill>
                  <a:schemeClr val="accent5">
                    <a:lumMod val="50000"/>
                  </a:schemeClr>
                </a:solidFill>
                <a:latin typeface="Californian FB" panose="0207040306080B030204" pitchFamily="18" charset="0"/>
              </a:rPr>
              <a:t>3</a:t>
            </a:r>
            <a:r>
              <a:rPr lang="en-US" b="1" baseline="30000" dirty="0">
                <a:solidFill>
                  <a:schemeClr val="accent5">
                    <a:lumMod val="50000"/>
                  </a:schemeClr>
                </a:solidFill>
                <a:latin typeface="Times New Roman" panose="02020603050405020304" pitchFamily="18" charset="0"/>
              </a:rPr>
              <a:t>-</a:t>
            </a:r>
          </a:p>
        </p:txBody>
      </p:sp>
      <p:grpSp>
        <p:nvGrpSpPr>
          <p:cNvPr id="38" name="Grupo 37">
            <a:extLst>
              <a:ext uri="{FF2B5EF4-FFF2-40B4-BE49-F238E27FC236}">
                <a16:creationId xmlns:a16="http://schemas.microsoft.com/office/drawing/2014/main" id="{E3B02BEF-EC61-2641-9A10-7CB06EF4160C}"/>
              </a:ext>
            </a:extLst>
          </p:cNvPr>
          <p:cNvGrpSpPr/>
          <p:nvPr/>
        </p:nvGrpSpPr>
        <p:grpSpPr>
          <a:xfrm>
            <a:off x="5954034" y="2438514"/>
            <a:ext cx="684061" cy="1959971"/>
            <a:chOff x="6106332" y="4329629"/>
            <a:chExt cx="520135" cy="1273291"/>
          </a:xfrm>
          <a:solidFill>
            <a:schemeClr val="accent1">
              <a:lumMod val="50000"/>
            </a:schemeClr>
          </a:solidFill>
        </p:grpSpPr>
        <p:sp>
          <p:nvSpPr>
            <p:cNvPr id="35" name="Flecha curva 34">
              <a:extLst>
                <a:ext uri="{FF2B5EF4-FFF2-40B4-BE49-F238E27FC236}">
                  <a16:creationId xmlns:a16="http://schemas.microsoft.com/office/drawing/2014/main" id="{1C42BEFE-E6FC-F043-892A-35FE57ECD80E}"/>
                </a:ext>
              </a:extLst>
            </p:cNvPr>
            <p:cNvSpPr/>
            <p:nvPr/>
          </p:nvSpPr>
          <p:spPr>
            <a:xfrm>
              <a:off x="6106332" y="4329629"/>
              <a:ext cx="464949" cy="1032785"/>
            </a:xfrm>
            <a:prstGeom prst="bentArrow">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7" name="Flecha curva 36">
              <a:extLst>
                <a:ext uri="{FF2B5EF4-FFF2-40B4-BE49-F238E27FC236}">
                  <a16:creationId xmlns:a16="http://schemas.microsoft.com/office/drawing/2014/main" id="{A12BEEDE-3993-EB48-9CDC-19605F59F8FD}"/>
                </a:ext>
              </a:extLst>
            </p:cNvPr>
            <p:cNvSpPr/>
            <p:nvPr/>
          </p:nvSpPr>
          <p:spPr>
            <a:xfrm rot="10800000">
              <a:off x="6161518" y="4570135"/>
              <a:ext cx="464949" cy="1032785"/>
            </a:xfrm>
            <a:prstGeom prst="bentArrow">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grpSp>
        <p:nvGrpSpPr>
          <p:cNvPr id="42" name="Grupo 41">
            <a:extLst>
              <a:ext uri="{FF2B5EF4-FFF2-40B4-BE49-F238E27FC236}">
                <a16:creationId xmlns:a16="http://schemas.microsoft.com/office/drawing/2014/main" id="{DFEDA794-5A9D-DC45-8F0B-C83D5E0F327F}"/>
              </a:ext>
            </a:extLst>
          </p:cNvPr>
          <p:cNvGrpSpPr/>
          <p:nvPr/>
        </p:nvGrpSpPr>
        <p:grpSpPr>
          <a:xfrm>
            <a:off x="7384929" y="2658269"/>
            <a:ext cx="749756" cy="3763377"/>
            <a:chOff x="6106332" y="4329629"/>
            <a:chExt cx="520135" cy="1273291"/>
          </a:xfrm>
          <a:solidFill>
            <a:schemeClr val="accent1">
              <a:lumMod val="50000"/>
            </a:schemeClr>
          </a:solidFill>
        </p:grpSpPr>
        <p:sp>
          <p:nvSpPr>
            <p:cNvPr id="43" name="Flecha curva 42">
              <a:extLst>
                <a:ext uri="{FF2B5EF4-FFF2-40B4-BE49-F238E27FC236}">
                  <a16:creationId xmlns:a16="http://schemas.microsoft.com/office/drawing/2014/main" id="{AF41C765-7996-B742-86F4-8F7C431E3AE7}"/>
                </a:ext>
              </a:extLst>
            </p:cNvPr>
            <p:cNvSpPr/>
            <p:nvPr/>
          </p:nvSpPr>
          <p:spPr>
            <a:xfrm>
              <a:off x="6106332" y="4329629"/>
              <a:ext cx="464949" cy="1032785"/>
            </a:xfrm>
            <a:prstGeom prst="bentArrow">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4" name="Flecha curva 43">
              <a:extLst>
                <a:ext uri="{FF2B5EF4-FFF2-40B4-BE49-F238E27FC236}">
                  <a16:creationId xmlns:a16="http://schemas.microsoft.com/office/drawing/2014/main" id="{7871FAA5-A2FA-C648-8F68-39AA19C5E0A5}"/>
                </a:ext>
              </a:extLst>
            </p:cNvPr>
            <p:cNvSpPr/>
            <p:nvPr/>
          </p:nvSpPr>
          <p:spPr>
            <a:xfrm rot="10800000">
              <a:off x="6161518" y="4570135"/>
              <a:ext cx="464949" cy="1032785"/>
            </a:xfrm>
            <a:prstGeom prst="bentArrow">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cxnSp>
        <p:nvCxnSpPr>
          <p:cNvPr id="46" name="Conector recto 45">
            <a:extLst>
              <a:ext uri="{FF2B5EF4-FFF2-40B4-BE49-F238E27FC236}">
                <a16:creationId xmlns:a16="http://schemas.microsoft.com/office/drawing/2014/main" id="{E482DB7E-20CE-A346-9FD9-FF9E076461FF}"/>
              </a:ext>
            </a:extLst>
          </p:cNvPr>
          <p:cNvCxnSpPr>
            <a:cxnSpLocks/>
          </p:cNvCxnSpPr>
          <p:nvPr/>
        </p:nvCxnSpPr>
        <p:spPr>
          <a:xfrm>
            <a:off x="-3175" y="4654387"/>
            <a:ext cx="9147175" cy="0"/>
          </a:xfrm>
          <a:prstGeom prst="line">
            <a:avLst/>
          </a:prstGeom>
          <a:ln>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A86864E8-8C6F-9D4F-BFAB-2A31058CCEBB}"/>
              </a:ext>
            </a:extLst>
          </p:cNvPr>
          <p:cNvSpPr txBox="1"/>
          <p:nvPr/>
        </p:nvSpPr>
        <p:spPr>
          <a:xfrm>
            <a:off x="8190580" y="4396585"/>
            <a:ext cx="1113278" cy="261610"/>
          </a:xfrm>
          <a:prstGeom prst="rect">
            <a:avLst/>
          </a:prstGeom>
          <a:noFill/>
        </p:spPr>
        <p:txBody>
          <a:bodyPr wrap="square" rtlCol="0">
            <a:spAutoFit/>
          </a:bodyPr>
          <a:lstStyle/>
          <a:p>
            <a:r>
              <a:rPr lang="es-ES" sz="1100" dirty="0" err="1">
                <a:solidFill>
                  <a:schemeClr val="accent1">
                    <a:lumMod val="50000"/>
                  </a:schemeClr>
                </a:solidFill>
              </a:rPr>
              <a:t>Euphotic</a:t>
            </a:r>
            <a:r>
              <a:rPr lang="es-ES" sz="1100" dirty="0">
                <a:solidFill>
                  <a:schemeClr val="accent1">
                    <a:lumMod val="50000"/>
                  </a:schemeClr>
                </a:solidFill>
              </a:rPr>
              <a:t> </a:t>
            </a:r>
            <a:r>
              <a:rPr lang="es-ES" sz="1100" dirty="0" err="1">
                <a:solidFill>
                  <a:schemeClr val="accent1">
                    <a:lumMod val="50000"/>
                  </a:schemeClr>
                </a:solidFill>
              </a:rPr>
              <a:t>zone</a:t>
            </a:r>
            <a:endParaRPr lang="es-ES" sz="1100" dirty="0">
              <a:solidFill>
                <a:schemeClr val="accent1">
                  <a:lumMod val="50000"/>
                </a:schemeClr>
              </a:solidFill>
            </a:endParaRPr>
          </a:p>
        </p:txBody>
      </p:sp>
    </p:spTree>
    <p:extLst>
      <p:ext uri="{BB962C8B-B14F-4D97-AF65-F5344CB8AC3E}">
        <p14:creationId xmlns:p14="http://schemas.microsoft.com/office/powerpoint/2010/main" val="280975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64131C-E491-564A-BE3B-D4D1FAE5DB34}"/>
              </a:ext>
            </a:extLst>
          </p:cNvPr>
          <p:cNvSpPr txBox="1">
            <a:spLocks/>
          </p:cNvSpPr>
          <p:nvPr/>
        </p:nvSpPr>
        <p:spPr>
          <a:xfrm>
            <a:off x="-3175" y="1588"/>
            <a:ext cx="9147175" cy="784225"/>
          </a:xfrm>
          <a:prstGeom prst="rect">
            <a:avLst/>
          </a:prstGeom>
          <a:gradFill flip="none" rotWithShape="1">
            <a:gsLst>
              <a:gs pos="0">
                <a:schemeClr val="accent5">
                  <a:lumMod val="89000"/>
                </a:schemeClr>
              </a:gs>
              <a:gs pos="0">
                <a:srgbClr val="99BADB"/>
              </a:gs>
              <a:gs pos="58000">
                <a:srgbClr val="99BADB"/>
              </a:gs>
              <a:gs pos="100000">
                <a:srgbClr val="99BADB"/>
              </a:gs>
            </a:gsLst>
            <a:lin ang="0" scaled="0"/>
            <a:tileRect/>
          </a:gradFill>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chemeClr val="bg1"/>
                </a:solidFill>
                <a:latin typeface="Californian FB" panose="0207040306080B0302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Internal waves as a mechanism of nutrient supply</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Imagen 7" descr="Imagen que contiene texto&#10;&#10;Descripción generada automáticamente">
            <a:extLst>
              <a:ext uri="{FF2B5EF4-FFF2-40B4-BE49-F238E27FC236}">
                <a16:creationId xmlns:a16="http://schemas.microsoft.com/office/drawing/2014/main" id="{9BBFD7F7-B684-8446-8E17-3B84925EF2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6314" y="1225592"/>
            <a:ext cx="3568195" cy="4937125"/>
          </a:xfrm>
          <a:prstGeom prst="rect">
            <a:avLst/>
          </a:prstGeom>
        </p:spPr>
      </p:pic>
      <p:sp>
        <p:nvSpPr>
          <p:cNvPr id="9" name="Rectángulo 8">
            <a:extLst>
              <a:ext uri="{FF2B5EF4-FFF2-40B4-BE49-F238E27FC236}">
                <a16:creationId xmlns:a16="http://schemas.microsoft.com/office/drawing/2014/main" id="{B539D37B-0529-AA4A-95FE-62026A378A17}"/>
              </a:ext>
            </a:extLst>
          </p:cNvPr>
          <p:cNvSpPr/>
          <p:nvPr/>
        </p:nvSpPr>
        <p:spPr>
          <a:xfrm>
            <a:off x="7779524" y="6602496"/>
            <a:ext cx="1364476" cy="253916"/>
          </a:xfrm>
          <a:prstGeom prst="rect">
            <a:avLst/>
          </a:prstGeom>
        </p:spPr>
        <p:txBody>
          <a:bodyPr wrap="none">
            <a:spAutoFit/>
          </a:bodyPr>
          <a:lstStyle/>
          <a:p>
            <a:r>
              <a:rPr lang="en-US" sz="1050" dirty="0">
                <a:latin typeface="Times New Roman" panose="02020603050405020304" pitchFamily="18" charset="0"/>
              </a:rPr>
              <a:t>Sharples et al. (2007)</a:t>
            </a:r>
            <a:r>
              <a:rPr lang="es-ES" sz="1050" dirty="0"/>
              <a:t> </a:t>
            </a:r>
          </a:p>
        </p:txBody>
      </p:sp>
    </p:spTree>
    <p:extLst>
      <p:ext uri="{BB962C8B-B14F-4D97-AF65-F5344CB8AC3E}">
        <p14:creationId xmlns:p14="http://schemas.microsoft.com/office/powerpoint/2010/main" val="270181541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4741</TotalTime>
  <Words>4951</Words>
  <Application>Microsoft Macintosh PowerPoint</Application>
  <PresentationFormat>Presentación en pantalla (4:3)</PresentationFormat>
  <Paragraphs>366</Paragraphs>
  <Slides>54</Slides>
  <Notes>54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54</vt:i4>
      </vt:variant>
    </vt:vector>
  </HeadingPairs>
  <TitlesOfParts>
    <vt:vector size="63" baseType="lpstr">
      <vt:lpstr>MS PGothic</vt:lpstr>
      <vt:lpstr>Arial</vt:lpstr>
      <vt:lpstr>Calibri</vt:lpstr>
      <vt:lpstr>Calibri Light</vt:lpstr>
      <vt:lpstr>Californian FB</vt:lpstr>
      <vt:lpstr>Cambria Math</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Marina Villamaña Rodríguez</dc:creator>
  <cp:lastModifiedBy>Microsoft Office User</cp:lastModifiedBy>
  <cp:revision>191</cp:revision>
  <cp:lastPrinted>2020-04-08T14:52:44Z</cp:lastPrinted>
  <dcterms:created xsi:type="dcterms:W3CDTF">2020-02-11T17:06:04Z</dcterms:created>
  <dcterms:modified xsi:type="dcterms:W3CDTF">2020-04-08T14:56:05Z</dcterms:modified>
</cp:coreProperties>
</file>